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401" r:id="rId4"/>
    <p:sldId id="402" r:id="rId5"/>
    <p:sldId id="258" r:id="rId6"/>
    <p:sldId id="259" r:id="rId7"/>
    <p:sldId id="410" r:id="rId8"/>
    <p:sldId id="260" r:id="rId9"/>
    <p:sldId id="261" r:id="rId10"/>
    <p:sldId id="262" r:id="rId11"/>
    <p:sldId id="263" r:id="rId12"/>
    <p:sldId id="403" r:id="rId13"/>
    <p:sldId id="264" r:id="rId14"/>
    <p:sldId id="265" r:id="rId15"/>
    <p:sldId id="404" r:id="rId16"/>
    <p:sldId id="266" r:id="rId17"/>
    <p:sldId id="405" r:id="rId18"/>
    <p:sldId id="267" r:id="rId19"/>
    <p:sldId id="268" r:id="rId20"/>
    <p:sldId id="269" r:id="rId21"/>
    <p:sldId id="270" r:id="rId22"/>
    <p:sldId id="271" r:id="rId23"/>
    <p:sldId id="272" r:id="rId24"/>
    <p:sldId id="273" r:id="rId25"/>
    <p:sldId id="274" r:id="rId26"/>
    <p:sldId id="275" r:id="rId27"/>
    <p:sldId id="314" r:id="rId28"/>
    <p:sldId id="276" r:id="rId29"/>
    <p:sldId id="277" r:id="rId30"/>
    <p:sldId id="278" r:id="rId31"/>
    <p:sldId id="279" r:id="rId32"/>
    <p:sldId id="280" r:id="rId33"/>
    <p:sldId id="281" r:id="rId34"/>
    <p:sldId id="282" r:id="rId35"/>
    <p:sldId id="283" r:id="rId36"/>
    <p:sldId id="284" r:id="rId37"/>
    <p:sldId id="285" r:id="rId38"/>
    <p:sldId id="287" r:id="rId39"/>
    <p:sldId id="288" r:id="rId40"/>
    <p:sldId id="289" r:id="rId41"/>
    <p:sldId id="290" r:id="rId42"/>
    <p:sldId id="291" r:id="rId43"/>
    <p:sldId id="292" r:id="rId44"/>
    <p:sldId id="293" r:id="rId45"/>
    <p:sldId id="296" r:id="rId46"/>
    <p:sldId id="297" r:id="rId47"/>
    <p:sldId id="298" r:id="rId48"/>
    <p:sldId id="299" r:id="rId49"/>
    <p:sldId id="300"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406" r:id="rId97"/>
    <p:sldId id="349" r:id="rId98"/>
    <p:sldId id="407" r:id="rId99"/>
    <p:sldId id="350" r:id="rId100"/>
    <p:sldId id="351" r:id="rId101"/>
    <p:sldId id="408" r:id="rId102"/>
    <p:sldId id="409"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400" r:id="rId149"/>
    <p:sldId id="399"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544" autoAdjust="0"/>
    <p:restoredTop sz="94444" autoAdjust="0"/>
  </p:normalViewPr>
  <p:slideViewPr>
    <p:cSldViewPr snapToGrid="0">
      <p:cViewPr varScale="1">
        <p:scale>
          <a:sx n="75" d="100"/>
          <a:sy n="75" d="100"/>
        </p:scale>
        <p:origin x="103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E85C08-EADD-4F41-B2CF-12BF7157E2D7}"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224751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E85C08-EADD-4F41-B2CF-12BF7157E2D7}"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221677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E85C08-EADD-4F41-B2CF-12BF7157E2D7}"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533729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E85C08-EADD-4F41-B2CF-12BF7157E2D7}"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272385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3E85C08-EADD-4F41-B2CF-12BF7157E2D7}"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4287928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E85C08-EADD-4F41-B2CF-12BF7157E2D7}"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4152139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E85C08-EADD-4F41-B2CF-12BF7157E2D7}"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373790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E85C08-EADD-4F41-B2CF-12BF7157E2D7}"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280318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85C08-EADD-4F41-B2CF-12BF7157E2D7}"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3550701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3E85C08-EADD-4F41-B2CF-12BF7157E2D7}"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41216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3E85C08-EADD-4F41-B2CF-12BF7157E2D7}"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EBF39-0262-44E9-97E5-E8A8ED17B268}" type="slidenum">
              <a:rPr lang="en-US" smtClean="0"/>
              <a:t>‹#›</a:t>
            </a:fld>
            <a:endParaRPr lang="en-US"/>
          </a:p>
        </p:txBody>
      </p:sp>
    </p:spTree>
    <p:extLst>
      <p:ext uri="{BB962C8B-B14F-4D97-AF65-F5344CB8AC3E}">
        <p14:creationId xmlns:p14="http://schemas.microsoft.com/office/powerpoint/2010/main" val="93058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85C08-EADD-4F41-B2CF-12BF7157E2D7}" type="datetimeFigureOut">
              <a:rPr lang="en-US" smtClean="0"/>
              <a:t>11/9/2022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EBF39-0262-44E9-97E5-E8A8ED17B268}" type="slidenum">
              <a:rPr lang="en-US" smtClean="0"/>
              <a:t>‹#›</a:t>
            </a:fld>
            <a:endParaRPr lang="en-US"/>
          </a:p>
        </p:txBody>
      </p:sp>
    </p:spTree>
    <p:extLst>
      <p:ext uri="{BB962C8B-B14F-4D97-AF65-F5344CB8AC3E}">
        <p14:creationId xmlns:p14="http://schemas.microsoft.com/office/powerpoint/2010/main" val="2125979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apt.kubernetes.io/#Cases/dv/_blank" TargetMode="External"/><Relationship Id="rId2" Type="http://schemas.openxmlformats.org/officeDocument/2006/relationships/hyperlink" Target="https://packages.cloud.google.com/apt/doc/apt-key.gpg#Cases/dv/_blank"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raw.githubusercontent.com/coreos/flannel/master/Documentation/kube-flannel.yml#Cases/dv/_blank"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talend.com/resources/what-is-an-api/"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docker.com/products/container-runtime"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858000"/>
          </a:xfrm>
          <a:prstGeom prst="rect">
            <a:avLst/>
          </a:prstGeom>
        </p:spPr>
      </p:pic>
    </p:spTree>
    <p:extLst>
      <p:ext uri="{BB962C8B-B14F-4D97-AF65-F5344CB8AC3E}">
        <p14:creationId xmlns:p14="http://schemas.microsoft.com/office/powerpoint/2010/main" val="721563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300"/>
            <a:ext cx="12192000" cy="6832640"/>
          </a:xfrm>
          <a:prstGeom prst="rect">
            <a:avLst/>
          </a:prstGeom>
          <a:noFill/>
        </p:spPr>
        <p:txBody>
          <a:bodyPr wrap="square" rtlCol="0">
            <a:spAutoFit/>
          </a:bodyPr>
          <a:lstStyle/>
          <a:p>
            <a:r>
              <a:rPr lang="en-US" sz="2400" b="1" u="sng" dirty="0" smtClean="0">
                <a:latin typeface="Arial" panose="020B0604020202020204" pitchFamily="34" charset="0"/>
                <a:cs typeface="Arial" panose="020B0604020202020204" pitchFamily="34" charset="0"/>
              </a:rPr>
              <a:t>Online platform for K8s:</a:t>
            </a:r>
          </a:p>
          <a:p>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sz="2000" dirty="0" smtClean="0">
                <a:latin typeface="Arial" panose="020B0604020202020204" pitchFamily="34" charset="0"/>
                <a:cs typeface="Arial" panose="020B0604020202020204" pitchFamily="34" charset="0"/>
              </a:rPr>
              <a:t>Kubernetes playground</a:t>
            </a:r>
          </a:p>
          <a:p>
            <a:pPr marL="342900" indent="-342900">
              <a:buFont typeface="+mj-lt"/>
              <a:buAutoNum type="arabicPeriod"/>
            </a:pPr>
            <a:r>
              <a:rPr lang="en-US" sz="2000" dirty="0" smtClean="0">
                <a:latin typeface="Arial" panose="020B0604020202020204" pitchFamily="34" charset="0"/>
                <a:cs typeface="Arial" panose="020B0604020202020204" pitchFamily="34" charset="0"/>
              </a:rPr>
              <a:t>Play with K8s</a:t>
            </a:r>
          </a:p>
          <a:p>
            <a:pPr marL="342900" indent="-342900">
              <a:buFont typeface="+mj-lt"/>
              <a:buAutoNum type="arabicPeriod"/>
            </a:pPr>
            <a:r>
              <a:rPr lang="en-US" sz="2000" dirty="0" smtClean="0">
                <a:latin typeface="Arial" panose="020B0604020202020204" pitchFamily="34" charset="0"/>
                <a:cs typeface="Arial" panose="020B0604020202020204" pitchFamily="34" charset="0"/>
              </a:rPr>
              <a:t>Play with Kubernetes classroom</a:t>
            </a:r>
          </a:p>
          <a:p>
            <a:endParaRPr lang="en-US" dirty="0" smtClean="0">
              <a:latin typeface="Arial" panose="020B0604020202020204" pitchFamily="34" charset="0"/>
              <a:cs typeface="Arial" panose="020B0604020202020204" pitchFamily="34" charset="0"/>
            </a:endParaRPr>
          </a:p>
          <a:p>
            <a:r>
              <a:rPr lang="en-US" sz="2400" b="1" u="sng" dirty="0" smtClean="0">
                <a:latin typeface="Arial" panose="020B0604020202020204" pitchFamily="34" charset="0"/>
                <a:cs typeface="Arial" panose="020B0604020202020204" pitchFamily="34" charset="0"/>
              </a:rPr>
              <a:t>Cloud based K8s services:</a:t>
            </a:r>
          </a:p>
          <a:p>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sz="2000" dirty="0" smtClean="0">
                <a:latin typeface="Arial" panose="020B0604020202020204" pitchFamily="34" charset="0"/>
                <a:cs typeface="Arial" panose="020B0604020202020204" pitchFamily="34" charset="0"/>
              </a:rPr>
              <a:t>GKE: Google Kubernetes Services</a:t>
            </a:r>
          </a:p>
          <a:p>
            <a:pPr marL="342900" indent="-342900">
              <a:buFont typeface="+mj-lt"/>
              <a:buAutoNum type="arabicPeriod"/>
            </a:pPr>
            <a:r>
              <a:rPr lang="en-US" sz="2000" dirty="0" smtClean="0">
                <a:latin typeface="Arial" panose="020B0604020202020204" pitchFamily="34" charset="0"/>
                <a:cs typeface="Arial" panose="020B0604020202020204" pitchFamily="34" charset="0"/>
              </a:rPr>
              <a:t>AKS: Azure Kubernetes services</a:t>
            </a:r>
          </a:p>
          <a:p>
            <a:pPr marL="342900" indent="-342900">
              <a:buFont typeface="+mj-lt"/>
              <a:buAutoNum type="arabicPeriod"/>
            </a:pPr>
            <a:r>
              <a:rPr lang="en-US" sz="2000" dirty="0" smtClean="0">
                <a:latin typeface="Arial" panose="020B0604020202020204" pitchFamily="34" charset="0"/>
                <a:cs typeface="Arial" panose="020B0604020202020204" pitchFamily="34" charset="0"/>
              </a:rPr>
              <a:t>Amazon EKS: Amazon Elastic Kubernetes Services</a:t>
            </a:r>
          </a:p>
          <a:p>
            <a:endParaRPr lang="en-US" dirty="0" smtClean="0">
              <a:latin typeface="Arial" panose="020B0604020202020204" pitchFamily="34" charset="0"/>
              <a:cs typeface="Arial" panose="020B0604020202020204" pitchFamily="34" charset="0"/>
            </a:endParaRPr>
          </a:p>
          <a:p>
            <a:r>
              <a:rPr lang="en-US" sz="2400" b="1" u="sng" dirty="0" smtClean="0">
                <a:latin typeface="Arial" panose="020B0604020202020204" pitchFamily="34" charset="0"/>
                <a:cs typeface="Arial" panose="020B0604020202020204" pitchFamily="34" charset="0"/>
              </a:rPr>
              <a:t>Kubernetes installation tool:</a:t>
            </a:r>
          </a:p>
          <a:p>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sz="2000" dirty="0" err="1" smtClean="0">
                <a:latin typeface="Arial" panose="020B0604020202020204" pitchFamily="34" charset="0"/>
                <a:cs typeface="Arial" panose="020B0604020202020204" pitchFamily="34" charset="0"/>
              </a:rPr>
              <a:t>Minicube</a:t>
            </a:r>
            <a:endParaRPr lang="en-US" sz="2000" dirty="0" smtClean="0">
              <a:latin typeface="Arial" panose="020B0604020202020204" pitchFamily="34" charset="0"/>
              <a:cs typeface="Arial" panose="020B0604020202020204" pitchFamily="34" charset="0"/>
            </a:endParaRPr>
          </a:p>
          <a:p>
            <a:pPr marL="342900" indent="-342900">
              <a:buFont typeface="+mj-lt"/>
              <a:buAutoNum type="arabicPeriod"/>
            </a:pPr>
            <a:r>
              <a:rPr lang="en-US" sz="2000" dirty="0" smtClean="0">
                <a:latin typeface="Arial" panose="020B0604020202020204" pitchFamily="34" charset="0"/>
                <a:cs typeface="Arial" panose="020B0604020202020204" pitchFamily="34" charset="0"/>
              </a:rPr>
              <a:t>Kubeadm</a:t>
            </a:r>
          </a:p>
          <a:p>
            <a:endParaRPr lang="en-US" dirty="0" smtClean="0">
              <a:latin typeface="Arial" panose="020B0604020202020204" pitchFamily="34" charset="0"/>
              <a:cs typeface="Arial" panose="020B0604020202020204" pitchFamily="34" charset="0"/>
            </a:endParaRPr>
          </a:p>
          <a:p>
            <a:r>
              <a:rPr lang="en-US" sz="2400" b="1" u="sng" dirty="0" smtClean="0">
                <a:latin typeface="Arial" panose="020B0604020202020204" pitchFamily="34" charset="0"/>
                <a:cs typeface="Arial" panose="020B0604020202020204" pitchFamily="34" charset="0"/>
              </a:rPr>
              <a:t>Problems with scaling up the containers:</a:t>
            </a:r>
          </a:p>
          <a:p>
            <a:endParaRPr lang="en-US" dirty="0" smtClean="0">
              <a:latin typeface="Arial" panose="020B0604020202020204" pitchFamily="34" charset="0"/>
              <a:cs typeface="Arial" panose="020B0604020202020204" pitchFamily="34" charset="0"/>
            </a:endParaRPr>
          </a:p>
          <a:p>
            <a:pPr marL="342900" indent="-342900">
              <a:buFont typeface="+mj-lt"/>
              <a:buAutoNum type="arabicPeriod"/>
            </a:pPr>
            <a:r>
              <a:rPr lang="en-US" sz="2000" dirty="0" smtClean="0">
                <a:latin typeface="Arial" panose="020B0604020202020204" pitchFamily="34" charset="0"/>
                <a:cs typeface="Arial" panose="020B0604020202020204" pitchFamily="34" charset="0"/>
              </a:rPr>
              <a:t>Containers cannot communicate with each other.</a:t>
            </a:r>
          </a:p>
          <a:p>
            <a:pPr marL="342900" indent="-342900">
              <a:buFont typeface="+mj-lt"/>
              <a:buAutoNum type="arabicPeriod"/>
            </a:pPr>
            <a:r>
              <a:rPr lang="en-US" sz="2000" dirty="0" smtClean="0">
                <a:latin typeface="Arial" panose="020B0604020202020204" pitchFamily="34" charset="0"/>
                <a:cs typeface="Arial" panose="020B0604020202020204" pitchFamily="34" charset="0"/>
              </a:rPr>
              <a:t>Auto scaling and load balancing was not possible.</a:t>
            </a:r>
          </a:p>
          <a:p>
            <a:pPr marL="342900" indent="-342900">
              <a:buFont typeface="+mj-lt"/>
              <a:buAutoNum type="arabicPeriod"/>
            </a:pPr>
            <a:r>
              <a:rPr lang="en-US" sz="2000" dirty="0" smtClean="0">
                <a:latin typeface="Arial" panose="020B0604020202020204" pitchFamily="34" charset="0"/>
                <a:cs typeface="Arial" panose="020B0604020202020204" pitchFamily="34" charset="0"/>
              </a:rPr>
              <a:t>Containers had to be managed carefully.</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728567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2181"/>
            <a:ext cx="12192000" cy="6001643"/>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Although each pod has a unique </a:t>
            </a:r>
            <a:r>
              <a:rPr lang="en-US" sz="3200" dirty="0" err="1">
                <a:latin typeface="Arial" panose="020B0604020202020204" pitchFamily="34" charset="0"/>
                <a:cs typeface="Arial" panose="020B0604020202020204" pitchFamily="34" charset="0"/>
              </a:rPr>
              <a:t>ip</a:t>
            </a:r>
            <a:r>
              <a:rPr lang="en-US" sz="3200" dirty="0">
                <a:latin typeface="Arial" panose="020B0604020202020204" pitchFamily="34" charset="0"/>
                <a:cs typeface="Arial" panose="020B0604020202020204" pitchFamily="34" charset="0"/>
              </a:rPr>
              <a:t> address, these </a:t>
            </a:r>
            <a:r>
              <a:rPr lang="en-US" sz="3200" dirty="0" err="1">
                <a:latin typeface="Arial" panose="020B0604020202020204" pitchFamily="34" charset="0"/>
                <a:cs typeface="Arial" panose="020B0604020202020204" pitchFamily="34" charset="0"/>
              </a:rPr>
              <a:t>ip</a:t>
            </a:r>
            <a:r>
              <a:rPr lang="en-US" sz="3200" dirty="0">
                <a:latin typeface="Arial" panose="020B0604020202020204" pitchFamily="34" charset="0"/>
                <a:cs typeface="Arial" panose="020B0604020202020204" pitchFamily="34" charset="0"/>
              </a:rPr>
              <a:t> are not exposed outside the </a:t>
            </a:r>
            <a:r>
              <a:rPr lang="en-US" sz="3200" dirty="0" smtClean="0">
                <a:latin typeface="Arial" panose="020B0604020202020204" pitchFamily="34" charset="0"/>
                <a:cs typeface="Arial" panose="020B0604020202020204" pitchFamily="34" charset="0"/>
              </a:rPr>
              <a:t>cluster.</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Service have to expose the </a:t>
            </a:r>
            <a:r>
              <a:rPr lang="en-US" sz="3200" dirty="0" err="1">
                <a:latin typeface="Arial" panose="020B0604020202020204" pitchFamily="34" charset="0"/>
                <a:cs typeface="Arial" panose="020B0604020202020204" pitchFamily="34" charset="0"/>
              </a:rPr>
              <a:t>vip</a:t>
            </a:r>
            <a:r>
              <a:rPr lang="en-US" sz="3200" dirty="0">
                <a:latin typeface="Arial" panose="020B0604020202020204" pitchFamily="34" charset="0"/>
                <a:cs typeface="Arial" panose="020B0604020202020204" pitchFamily="34" charset="0"/>
              </a:rPr>
              <a:t>(virtual </a:t>
            </a:r>
            <a:r>
              <a:rPr lang="en-US" sz="3200" dirty="0" err="1">
                <a:latin typeface="Arial" panose="020B0604020202020204" pitchFamily="34" charset="0"/>
                <a:cs typeface="Arial" panose="020B0604020202020204" pitchFamily="34" charset="0"/>
              </a:rPr>
              <a:t>ip</a:t>
            </a:r>
            <a:r>
              <a:rPr lang="en-US" sz="3200" dirty="0" smtClean="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mapped to the pods and allows application to </a:t>
            </a:r>
            <a:r>
              <a:rPr lang="en-US" sz="3200" dirty="0" smtClean="0">
                <a:latin typeface="Arial" panose="020B0604020202020204" pitchFamily="34" charset="0"/>
                <a:cs typeface="Arial" panose="020B0604020202020204" pitchFamily="34" charset="0"/>
              </a:rPr>
              <a:t>receive traffic.</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Labels are used to select which are pods to be put under a service.</a:t>
            </a:r>
          </a:p>
          <a:p>
            <a:endParaRPr lang="en-US" sz="3200" dirty="0">
              <a:latin typeface="Arial" panose="020B0604020202020204" pitchFamily="34" charset="0"/>
              <a:cs typeface="Arial" panose="020B0604020202020204" pitchFamily="34" charset="0"/>
            </a:endParaRPr>
          </a:p>
          <a:p>
            <a:r>
              <a:rPr lang="en-US" sz="3200" dirty="0" smtClean="0">
                <a:latin typeface="Arial" panose="020B0604020202020204" pitchFamily="34" charset="0"/>
                <a:cs typeface="Arial" panose="020B0604020202020204" pitchFamily="34" charset="0"/>
              </a:rPr>
              <a:t>Creating </a:t>
            </a:r>
            <a:r>
              <a:rPr lang="en-US" sz="3200" dirty="0">
                <a:latin typeface="Arial" panose="020B0604020202020204" pitchFamily="34" charset="0"/>
                <a:cs typeface="Arial" panose="020B0604020202020204" pitchFamily="34" charset="0"/>
              </a:rPr>
              <a:t>a service will create an endpoint to access the pod/application </a:t>
            </a:r>
            <a:r>
              <a:rPr lang="en-US" sz="3200" dirty="0" smtClean="0">
                <a:latin typeface="Arial" panose="020B0604020202020204" pitchFamily="34" charset="0"/>
                <a:cs typeface="Arial" panose="020B0604020202020204" pitchFamily="34" charset="0"/>
              </a:rPr>
              <a:t>in it .</a:t>
            </a:r>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93577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713" y="231643"/>
            <a:ext cx="9734881" cy="5273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u="sng" dirty="0" smtClean="0">
                <a:latin typeface="Arial" panose="020B0604020202020204" pitchFamily="34" charset="0"/>
                <a:cs typeface="Arial" panose="020B0604020202020204" pitchFamily="34" charset="0"/>
              </a:rPr>
              <a:t>Service </a:t>
            </a:r>
            <a:r>
              <a:rPr lang="en-IN" sz="4000" u="sng" dirty="0" err="1" smtClean="0">
                <a:latin typeface="Arial" panose="020B0604020202020204" pitchFamily="34" charset="0"/>
                <a:cs typeface="Arial" panose="020B0604020202020204" pitchFamily="34" charset="0"/>
              </a:rPr>
              <a:t>LoadBalancer</a:t>
            </a:r>
            <a:endParaRPr lang="en-IN" sz="4000" u="sng" dirty="0">
              <a:latin typeface="Arial" panose="020B0604020202020204" pitchFamily="34" charset="0"/>
              <a:cs typeface="Arial" panose="020B0604020202020204" pitchFamily="34" charset="0"/>
            </a:endParaRPr>
          </a:p>
        </p:txBody>
      </p:sp>
      <p:grpSp>
        <p:nvGrpSpPr>
          <p:cNvPr id="3" name="Group 2"/>
          <p:cNvGrpSpPr/>
          <p:nvPr/>
        </p:nvGrpSpPr>
        <p:grpSpPr>
          <a:xfrm>
            <a:off x="0" y="1130300"/>
            <a:ext cx="12192000" cy="5727700"/>
            <a:chOff x="1041784" y="1110952"/>
            <a:chExt cx="9084982" cy="5070417"/>
          </a:xfrm>
        </p:grpSpPr>
        <p:pic>
          <p:nvPicPr>
            <p:cNvPr id="4" name="Picture 3"/>
            <p:cNvPicPr>
              <a:picLocks noChangeAspect="1"/>
            </p:cNvPicPr>
            <p:nvPr/>
          </p:nvPicPr>
          <p:blipFill>
            <a:blip r:embed="rId2"/>
            <a:stretch>
              <a:fillRect/>
            </a:stretch>
          </p:blipFill>
          <p:spPr>
            <a:xfrm>
              <a:off x="1041784" y="1110952"/>
              <a:ext cx="9084982" cy="5070417"/>
            </a:xfrm>
            <a:prstGeom prst="rect">
              <a:avLst/>
            </a:prstGeom>
          </p:spPr>
        </p:pic>
        <p:pic>
          <p:nvPicPr>
            <p:cNvPr id="5" name="Picture 4"/>
            <p:cNvPicPr>
              <a:picLocks noChangeAspect="1"/>
            </p:cNvPicPr>
            <p:nvPr/>
          </p:nvPicPr>
          <p:blipFill>
            <a:blip r:embed="rId3"/>
            <a:stretch>
              <a:fillRect/>
            </a:stretch>
          </p:blipFill>
          <p:spPr>
            <a:xfrm>
              <a:off x="1041784" y="1292863"/>
              <a:ext cx="2057400" cy="409575"/>
            </a:xfrm>
            <a:prstGeom prst="rect">
              <a:avLst/>
            </a:prstGeom>
          </p:spPr>
        </p:pic>
      </p:grpSp>
    </p:spTree>
    <p:extLst>
      <p:ext uri="{BB962C8B-B14F-4D97-AF65-F5344CB8AC3E}">
        <p14:creationId xmlns:p14="http://schemas.microsoft.com/office/powerpoint/2010/main" val="240322164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02300" y="0"/>
            <a:ext cx="6489700" cy="4558638"/>
          </a:xfrm>
          <a:prstGeom prst="rect">
            <a:avLst/>
          </a:prstGeom>
        </p:spPr>
      </p:pic>
      <p:sp>
        <p:nvSpPr>
          <p:cNvPr id="3" name="Title 1"/>
          <p:cNvSpPr txBox="1">
            <a:spLocks/>
          </p:cNvSpPr>
          <p:nvPr/>
        </p:nvSpPr>
        <p:spPr>
          <a:xfrm>
            <a:off x="228713" y="231642"/>
            <a:ext cx="9734881" cy="5811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u="sng" smtClean="0">
                <a:latin typeface="Arial" panose="020B0604020202020204" pitchFamily="34" charset="0"/>
                <a:cs typeface="Arial" panose="020B0604020202020204" pitchFamily="34" charset="0"/>
              </a:rPr>
              <a:t>Ingress</a:t>
            </a:r>
            <a:endParaRPr lang="en-IN" u="sng" dirty="0">
              <a:latin typeface="Arial" panose="020B0604020202020204" pitchFamily="34" charset="0"/>
              <a:cs typeface="Arial" panose="020B0604020202020204" pitchFamily="34" charset="0"/>
            </a:endParaRPr>
          </a:p>
        </p:txBody>
      </p:sp>
      <p:sp>
        <p:nvSpPr>
          <p:cNvPr id="4" name="TextBox 3"/>
          <p:cNvSpPr txBox="1"/>
          <p:nvPr/>
        </p:nvSpPr>
        <p:spPr>
          <a:xfrm>
            <a:off x="0" y="1333500"/>
            <a:ext cx="5245100" cy="4154984"/>
          </a:xfrm>
          <a:prstGeom prst="rect">
            <a:avLst/>
          </a:prstGeom>
          <a:noFill/>
        </p:spPr>
        <p:txBody>
          <a:bodyPr wrap="square" rtlCol="0">
            <a:spAutoFit/>
          </a:bodyPr>
          <a:lstStyle/>
          <a:p>
            <a:r>
              <a:rPr lang="en-US" sz="2400" dirty="0">
                <a:solidFill>
                  <a:srgbClr val="202124"/>
                </a:solidFill>
                <a:latin typeface="arial" panose="020B0604020202020204" pitchFamily="34" charset="0"/>
              </a:rPr>
              <a:t>Kubernetes Ingress is </a:t>
            </a:r>
            <a:r>
              <a:rPr lang="en-US" sz="2400" b="1" dirty="0">
                <a:solidFill>
                  <a:srgbClr val="202124"/>
                </a:solidFill>
                <a:latin typeface="arial" panose="020B0604020202020204" pitchFamily="34" charset="0"/>
              </a:rPr>
              <a:t>an API object that provides routing rules to manage external users' access to the services in a Kubernetes cluster, typically via HTTPS/HTTP</a:t>
            </a:r>
            <a:r>
              <a:rPr lang="en-US" sz="2400" dirty="0">
                <a:solidFill>
                  <a:srgbClr val="202124"/>
                </a:solidFill>
                <a:latin typeface="arial" panose="020B0604020202020204" pitchFamily="34" charset="0"/>
              </a:rPr>
              <a:t>. </a:t>
            </a:r>
            <a:endParaRPr lang="en-US" sz="2400" dirty="0" smtClean="0">
              <a:solidFill>
                <a:srgbClr val="202124"/>
              </a:solidFill>
              <a:latin typeface="arial" panose="020B0604020202020204" pitchFamily="34" charset="0"/>
            </a:endParaRPr>
          </a:p>
          <a:p>
            <a:endParaRPr lang="en-US" sz="2400" dirty="0">
              <a:solidFill>
                <a:srgbClr val="202124"/>
              </a:solidFill>
              <a:latin typeface="arial" panose="020B0604020202020204" pitchFamily="34" charset="0"/>
            </a:endParaRPr>
          </a:p>
          <a:p>
            <a:r>
              <a:rPr lang="en-US" sz="2400" dirty="0" smtClean="0">
                <a:solidFill>
                  <a:srgbClr val="202124"/>
                </a:solidFill>
                <a:latin typeface="arial" panose="020B0604020202020204" pitchFamily="34" charset="0"/>
              </a:rPr>
              <a:t>With </a:t>
            </a:r>
            <a:r>
              <a:rPr lang="en-US" sz="2400" dirty="0">
                <a:solidFill>
                  <a:srgbClr val="202124"/>
                </a:solidFill>
                <a:latin typeface="arial" panose="020B0604020202020204" pitchFamily="34" charset="0"/>
              </a:rPr>
              <a:t>Ingress, you can easily set up rules for routing traffic without creating a bunch of Load Balancers or exposing each service on the node.</a:t>
            </a:r>
            <a:endParaRPr lang="en-US" sz="2400" dirty="0"/>
          </a:p>
        </p:txBody>
      </p:sp>
    </p:spTree>
    <p:extLst>
      <p:ext uri="{BB962C8B-B14F-4D97-AF65-F5344CB8AC3E}">
        <p14:creationId xmlns:p14="http://schemas.microsoft.com/office/powerpoint/2010/main" val="248576747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573" y="190500"/>
            <a:ext cx="12563927" cy="1877437"/>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Cluster </a:t>
            </a:r>
            <a:r>
              <a:rPr lang="en-US" sz="2800" b="1" u="sng" dirty="0" smtClean="0">
                <a:latin typeface="Arial" panose="020B0604020202020204" pitchFamily="34" charset="0"/>
                <a:cs typeface="Arial" panose="020B0604020202020204" pitchFamily="34" charset="0"/>
              </a:rPr>
              <a:t>IP</a:t>
            </a:r>
          </a:p>
          <a:p>
            <a:pPr algn="ctr"/>
            <a:endParaRPr lang="en-US" sz="28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000" dirty="0">
                <a:latin typeface="Arial" panose="020B0604020202020204" pitchFamily="34" charset="0"/>
                <a:cs typeface="Arial" panose="020B0604020202020204" pitchFamily="34" charset="0"/>
              </a:rPr>
              <a:t>Exposes VIP only reachable from within the cluster.</a:t>
            </a:r>
          </a:p>
          <a:p>
            <a:pPr marL="571500" indent="-5715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000" dirty="0">
                <a:latin typeface="Arial" panose="020B0604020202020204" pitchFamily="34" charset="0"/>
                <a:cs typeface="Arial" panose="020B0604020202020204" pitchFamily="34" charset="0"/>
              </a:rPr>
              <a:t>Mainly used to communicate between Component and </a:t>
            </a:r>
            <a:r>
              <a:rPr lang="en-US" sz="2000" dirty="0" smtClean="0">
                <a:latin typeface="Arial" panose="020B0604020202020204" pitchFamily="34" charset="0"/>
                <a:cs typeface="Arial" panose="020B0604020202020204" pitchFamily="34" charset="0"/>
              </a:rPr>
              <a:t>Micro services.</a:t>
            </a:r>
            <a:endParaRPr lang="en-US" sz="2000" dirty="0">
              <a:latin typeface="Arial" panose="020B0604020202020204" pitchFamily="34" charset="0"/>
              <a:cs typeface="Arial" panose="020B0604020202020204" pitchFamily="34" charset="0"/>
            </a:endParaRPr>
          </a:p>
        </p:txBody>
      </p:sp>
      <p:grpSp>
        <p:nvGrpSpPr>
          <p:cNvPr id="3" name="Group 2"/>
          <p:cNvGrpSpPr/>
          <p:nvPr/>
        </p:nvGrpSpPr>
        <p:grpSpPr>
          <a:xfrm>
            <a:off x="1638300" y="2252603"/>
            <a:ext cx="8293100" cy="4605397"/>
            <a:chOff x="1245192" y="1088921"/>
            <a:chExt cx="8967032" cy="5093597"/>
          </a:xfrm>
        </p:grpSpPr>
        <p:pic>
          <p:nvPicPr>
            <p:cNvPr id="4" name="Picture 3"/>
            <p:cNvPicPr>
              <a:picLocks noChangeAspect="1"/>
            </p:cNvPicPr>
            <p:nvPr/>
          </p:nvPicPr>
          <p:blipFill>
            <a:blip r:embed="rId2"/>
            <a:stretch>
              <a:fillRect/>
            </a:stretch>
          </p:blipFill>
          <p:spPr>
            <a:xfrm>
              <a:off x="1245192" y="1088921"/>
              <a:ext cx="8967032" cy="5093597"/>
            </a:xfrm>
            <a:prstGeom prst="rect">
              <a:avLst/>
            </a:prstGeom>
          </p:spPr>
        </p:pic>
        <p:pic>
          <p:nvPicPr>
            <p:cNvPr id="5" name="Picture 4"/>
            <p:cNvPicPr>
              <a:picLocks noChangeAspect="1"/>
            </p:cNvPicPr>
            <p:nvPr/>
          </p:nvPicPr>
          <p:blipFill>
            <a:blip r:embed="rId3"/>
            <a:stretch>
              <a:fillRect/>
            </a:stretch>
          </p:blipFill>
          <p:spPr>
            <a:xfrm>
              <a:off x="1245192" y="1299449"/>
              <a:ext cx="2190750" cy="447675"/>
            </a:xfrm>
            <a:prstGeom prst="rect">
              <a:avLst/>
            </a:prstGeom>
          </p:spPr>
        </p:pic>
      </p:grpSp>
    </p:spTree>
    <p:extLst>
      <p:ext uri="{BB962C8B-B14F-4D97-AF65-F5344CB8AC3E}">
        <p14:creationId xmlns:p14="http://schemas.microsoft.com/office/powerpoint/2010/main" val="429477222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396" y="0"/>
            <a:ext cx="12122604" cy="7053943"/>
          </a:xfrm>
          <a:prstGeom prst="rect">
            <a:avLst/>
          </a:prstGeom>
        </p:spPr>
      </p:pic>
    </p:spTree>
    <p:extLst>
      <p:ext uri="{BB962C8B-B14F-4D97-AF65-F5344CB8AC3E}">
        <p14:creationId xmlns:p14="http://schemas.microsoft.com/office/powerpoint/2010/main" val="24273966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7954" cy="6858000"/>
          </a:xfrm>
          <a:prstGeom prst="rect">
            <a:avLst/>
          </a:prstGeom>
        </p:spPr>
      </p:pic>
    </p:spTree>
    <p:extLst>
      <p:ext uri="{BB962C8B-B14F-4D97-AF65-F5344CB8AC3E}">
        <p14:creationId xmlns:p14="http://schemas.microsoft.com/office/powerpoint/2010/main" val="32360540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spTree>
    <p:extLst>
      <p:ext uri="{BB962C8B-B14F-4D97-AF65-F5344CB8AC3E}">
        <p14:creationId xmlns:p14="http://schemas.microsoft.com/office/powerpoint/2010/main" val="25781186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spTree>
    <p:extLst>
      <p:ext uri="{BB962C8B-B14F-4D97-AF65-F5344CB8AC3E}">
        <p14:creationId xmlns:p14="http://schemas.microsoft.com/office/powerpoint/2010/main" val="15350949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2" cy="6858000"/>
          </a:xfrm>
          <a:prstGeom prst="rect">
            <a:avLst/>
          </a:prstGeom>
        </p:spPr>
      </p:pic>
    </p:spTree>
    <p:extLst>
      <p:ext uri="{BB962C8B-B14F-4D97-AF65-F5344CB8AC3E}">
        <p14:creationId xmlns:p14="http://schemas.microsoft.com/office/powerpoint/2010/main" val="31052148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spTree>
    <p:extLst>
      <p:ext uri="{BB962C8B-B14F-4D97-AF65-F5344CB8AC3E}">
        <p14:creationId xmlns:p14="http://schemas.microsoft.com/office/powerpoint/2010/main" val="429537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9301"/>
            <a:ext cx="12192000" cy="738664"/>
          </a:xfrm>
          <a:prstGeom prst="rect">
            <a:avLst/>
          </a:prstGeom>
          <a:noFill/>
        </p:spPr>
        <p:txBody>
          <a:bodyPr wrap="square" rtlCol="0">
            <a:spAutoFit/>
          </a:bodyPr>
          <a:lstStyle/>
          <a:p>
            <a:r>
              <a:rPr lang="en-US" sz="2400" b="1" u="sng" dirty="0" smtClean="0">
                <a:latin typeface="Arial" panose="020B0604020202020204" pitchFamily="34" charset="0"/>
                <a:cs typeface="Arial" panose="020B0604020202020204" pitchFamily="34" charset="0"/>
              </a:rPr>
              <a:t>Features of Kubernetes:</a:t>
            </a:r>
          </a:p>
          <a:p>
            <a:endParaRPr lang="en-US" dirty="0" smtClean="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277922" y="997965"/>
            <a:ext cx="11636155" cy="5378555"/>
          </a:xfrm>
          <a:prstGeom prst="rect">
            <a:avLst/>
          </a:prstGeom>
        </p:spPr>
      </p:pic>
    </p:spTree>
    <p:extLst>
      <p:ext uri="{BB962C8B-B14F-4D97-AF65-F5344CB8AC3E}">
        <p14:creationId xmlns:p14="http://schemas.microsoft.com/office/powerpoint/2010/main" val="344035806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4171"/>
            <a:ext cx="12192000" cy="1908215"/>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NODEPORT</a:t>
            </a:r>
          </a:p>
          <a:p>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Makes a service accessible from outside the cluster.</a:t>
            </a:r>
          </a:p>
          <a:p>
            <a:pPr marL="342900" indent="-342900">
              <a:buFont typeface="Wingdings" panose="05000000000000000000" pitchFamily="2" charset="2"/>
              <a:buChar char="Ø"/>
            </a:pPr>
            <a:endParaRPr lang="en-US"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400" dirty="0">
                <a:latin typeface="Arial" panose="020B0604020202020204" pitchFamily="34" charset="0"/>
                <a:cs typeface="Arial" panose="020B0604020202020204" pitchFamily="34" charset="0"/>
              </a:rPr>
              <a:t>Expose the service on the same port of each selected node in the cluster using NAT.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r="-409" b="33433"/>
          <a:stretch/>
        </p:blipFill>
        <p:spPr>
          <a:xfrm>
            <a:off x="713631" y="2082386"/>
            <a:ext cx="10099511" cy="4768358"/>
          </a:xfrm>
          <a:prstGeom prst="rect">
            <a:avLst/>
          </a:prstGeom>
        </p:spPr>
      </p:pic>
    </p:spTree>
    <p:extLst>
      <p:ext uri="{BB962C8B-B14F-4D97-AF65-F5344CB8AC3E}">
        <p14:creationId xmlns:p14="http://schemas.microsoft.com/office/powerpoint/2010/main" val="50728963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spTree>
    <p:extLst>
      <p:ext uri="{BB962C8B-B14F-4D97-AF65-F5344CB8AC3E}">
        <p14:creationId xmlns:p14="http://schemas.microsoft.com/office/powerpoint/2010/main" val="280568143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2" cy="6858000"/>
          </a:xfrm>
          <a:prstGeom prst="rect">
            <a:avLst/>
          </a:prstGeom>
        </p:spPr>
      </p:pic>
    </p:spTree>
    <p:extLst>
      <p:ext uri="{BB962C8B-B14F-4D97-AF65-F5344CB8AC3E}">
        <p14:creationId xmlns:p14="http://schemas.microsoft.com/office/powerpoint/2010/main" val="2534854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3"/>
          </a:xfrm>
          <a:prstGeom prst="rect">
            <a:avLst/>
          </a:prstGeom>
        </p:spPr>
      </p:pic>
    </p:spTree>
    <p:extLst>
      <p:ext uri="{BB962C8B-B14F-4D97-AF65-F5344CB8AC3E}">
        <p14:creationId xmlns:p14="http://schemas.microsoft.com/office/powerpoint/2010/main" val="294250325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spTree>
    <p:extLst>
      <p:ext uri="{BB962C8B-B14F-4D97-AF65-F5344CB8AC3E}">
        <p14:creationId xmlns:p14="http://schemas.microsoft.com/office/powerpoint/2010/main" val="52627242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
            <a:ext cx="12197952" cy="6858000"/>
          </a:xfrm>
          <a:prstGeom prst="rect">
            <a:avLst/>
          </a:prstGeom>
        </p:spPr>
      </p:pic>
    </p:spTree>
    <p:extLst>
      <p:ext uri="{BB962C8B-B14F-4D97-AF65-F5344CB8AC3E}">
        <p14:creationId xmlns:p14="http://schemas.microsoft.com/office/powerpoint/2010/main" val="42725226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8471"/>
            <a:ext cx="12061371" cy="6709529"/>
          </a:xfrm>
          <a:prstGeom prst="rect">
            <a:avLst/>
          </a:prstGeom>
          <a:noFill/>
        </p:spPr>
        <p:txBody>
          <a:bodyPr wrap="square" rtlCol="0">
            <a:spAutoFit/>
          </a:bodyPr>
          <a:lstStyle/>
          <a:p>
            <a:pPr algn="ctr"/>
            <a:r>
              <a:rPr lang="en-US" sz="3600" b="1" u="sng" smtClean="0">
                <a:latin typeface="Arial" panose="020B0604020202020204" pitchFamily="34" charset="0"/>
                <a:cs typeface="Arial" panose="020B0604020202020204" pitchFamily="34" charset="0"/>
              </a:rPr>
              <a:t>Resource Quota</a:t>
            </a:r>
            <a:endParaRPr lang="en-US" sz="3600" b="1" u="sng" dirty="0">
              <a:latin typeface="Arial" panose="020B0604020202020204" pitchFamily="34" charset="0"/>
              <a:cs typeface="Arial" panose="020B0604020202020204" pitchFamily="34" charset="0"/>
            </a:endParaRPr>
          </a:p>
          <a:p>
            <a:r>
              <a:rPr lang="en-US" sz="2000" b="1" u="sng" dirty="0" smtClean="0">
                <a:latin typeface="Arial" panose="020B0604020202020204" pitchFamily="34" charset="0"/>
                <a:cs typeface="Arial" panose="020B0604020202020204" pitchFamily="34" charset="0"/>
              </a:rPr>
              <a:t>Quota</a:t>
            </a:r>
          </a:p>
          <a:p>
            <a:endParaRPr lang="en-US" sz="2000" b="1" u="sng"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cs typeface="Arial" panose="020B0604020202020204" pitchFamily="34" charset="0"/>
              </a:rPr>
              <a:t>limits CPU: "</a:t>
            </a:r>
            <a:r>
              <a:rPr lang="en-US" sz="2000" dirty="0" smtClean="0">
                <a:latin typeface="Arial" panose="020B0604020202020204" pitchFamily="34" charset="0"/>
                <a:cs typeface="Arial" panose="020B0604020202020204" pitchFamily="34" charset="0"/>
              </a:rPr>
              <a:t>600m“</a:t>
            </a:r>
          </a:p>
          <a:p>
            <a:pPr marL="342900" indent="-342900">
              <a:buFont typeface="Wingdings" panose="05000000000000000000" pitchFamily="2" charset="2"/>
              <a:buChar char="q"/>
            </a:pPr>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cs typeface="Arial" panose="020B0604020202020204" pitchFamily="34" charset="0"/>
              </a:rPr>
              <a:t>limits memory: "800m"</a:t>
            </a:r>
          </a:p>
          <a:p>
            <a:pPr marL="342900" indent="-342900">
              <a:buFont typeface="Wingdings" panose="05000000000000000000" pitchFamily="2" charset="2"/>
              <a:buChar char="q"/>
            </a:pPr>
            <a:endParaRPr lang="en-US" sz="2000"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smtClean="0">
                <a:latin typeface="Arial" panose="020B0604020202020204" pitchFamily="34" charset="0"/>
                <a:cs typeface="Arial" panose="020B0604020202020204" pitchFamily="34" charset="0"/>
              </a:rPr>
              <a:t>request </a:t>
            </a:r>
            <a:r>
              <a:rPr lang="en-US" sz="2000" dirty="0">
                <a:latin typeface="Arial" panose="020B0604020202020204" pitchFamily="34" charset="0"/>
                <a:cs typeface="Arial" panose="020B0604020202020204" pitchFamily="34" charset="0"/>
              </a:rPr>
              <a:t>CPU: "200m"</a:t>
            </a:r>
          </a:p>
          <a:p>
            <a:pPr marL="342900" indent="-342900">
              <a:buFont typeface="Wingdings" panose="05000000000000000000" pitchFamily="2" charset="2"/>
              <a:buChar char="q"/>
            </a:pPr>
            <a:endParaRPr lang="en-US" sz="2000"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smtClean="0">
                <a:latin typeface="Arial" panose="020B0604020202020204" pitchFamily="34" charset="0"/>
                <a:cs typeface="Arial" panose="020B0604020202020204" pitchFamily="34" charset="0"/>
              </a:rPr>
              <a:t>request </a:t>
            </a:r>
            <a:r>
              <a:rPr lang="en-US" sz="2000" dirty="0">
                <a:latin typeface="Arial" panose="020B0604020202020204" pitchFamily="34" charset="0"/>
                <a:cs typeface="Arial" panose="020B0604020202020204" pitchFamily="34" charset="0"/>
              </a:rPr>
              <a:t>memory: "500m"</a:t>
            </a:r>
          </a:p>
          <a:p>
            <a:endParaRPr lang="en-US" sz="2000" dirty="0">
              <a:latin typeface="Arial" panose="020B0604020202020204" pitchFamily="34" charset="0"/>
              <a:cs typeface="Arial" panose="020B0604020202020204" pitchFamily="34" charset="0"/>
            </a:endParaRPr>
          </a:p>
          <a:p>
            <a:r>
              <a:rPr lang="en-US" sz="2000" b="1" u="sng" dirty="0">
                <a:latin typeface="Arial" panose="020B0604020202020204" pitchFamily="34" charset="0"/>
                <a:cs typeface="Arial" panose="020B0604020202020204" pitchFamily="34" charset="0"/>
              </a:rPr>
              <a:t>Default Range</a:t>
            </a:r>
          </a:p>
          <a:p>
            <a:endParaRPr lang="en-US" sz="20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cs typeface="Arial" panose="020B0604020202020204" pitchFamily="34" charset="0"/>
              </a:rPr>
              <a:t>CPU request (min) --- 0.5</a:t>
            </a:r>
          </a:p>
          <a:p>
            <a:pPr marL="342900" indent="-342900">
              <a:buFont typeface="Wingdings" panose="05000000000000000000" pitchFamily="2" charset="2"/>
              <a:buChar char="q"/>
            </a:pPr>
            <a:endParaRPr lang="en-US" sz="2000"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smtClean="0">
                <a:latin typeface="Arial" panose="020B0604020202020204" pitchFamily="34" charset="0"/>
                <a:cs typeface="Arial" panose="020B0604020202020204" pitchFamily="34" charset="0"/>
              </a:rPr>
              <a:t>CPU </a:t>
            </a:r>
            <a:r>
              <a:rPr lang="en-US" sz="2000" dirty="0">
                <a:latin typeface="Arial" panose="020B0604020202020204" pitchFamily="34" charset="0"/>
                <a:cs typeface="Arial" panose="020B0604020202020204" pitchFamily="34" charset="0"/>
              </a:rPr>
              <a:t>limit (max) --- 1</a:t>
            </a:r>
          </a:p>
          <a:p>
            <a:pPr marL="342900" indent="-342900">
              <a:buFont typeface="Wingdings" panose="05000000000000000000" pitchFamily="2" charset="2"/>
              <a:buChar char="q"/>
            </a:pPr>
            <a:endParaRPr lang="en-US" sz="2000"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smtClean="0">
                <a:latin typeface="Arial" panose="020B0604020202020204" pitchFamily="34" charset="0"/>
                <a:cs typeface="Arial" panose="020B0604020202020204" pitchFamily="34" charset="0"/>
              </a:rPr>
              <a:t>memory </a:t>
            </a:r>
            <a:r>
              <a:rPr lang="en-US" sz="2000" dirty="0">
                <a:latin typeface="Arial" panose="020B0604020202020204" pitchFamily="34" charset="0"/>
                <a:cs typeface="Arial" panose="020B0604020202020204" pitchFamily="34" charset="0"/>
              </a:rPr>
              <a:t>request (min) --- 500m</a:t>
            </a:r>
          </a:p>
          <a:p>
            <a:pPr marL="342900" indent="-342900">
              <a:buFont typeface="Wingdings" panose="05000000000000000000" pitchFamily="2" charset="2"/>
              <a:buChar char="q"/>
            </a:pPr>
            <a:endParaRPr lang="en-US" sz="2000"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smtClean="0">
                <a:latin typeface="Arial" panose="020B0604020202020204" pitchFamily="34" charset="0"/>
                <a:cs typeface="Arial" panose="020B0604020202020204" pitchFamily="34" charset="0"/>
              </a:rPr>
              <a:t>memory </a:t>
            </a:r>
            <a:r>
              <a:rPr lang="en-US" sz="2000" dirty="0">
                <a:latin typeface="Arial" panose="020B0604020202020204" pitchFamily="34" charset="0"/>
                <a:cs typeface="Arial" panose="020B0604020202020204" pitchFamily="34" charset="0"/>
              </a:rPr>
              <a:t>limit (max) --- 1G</a:t>
            </a:r>
          </a:p>
          <a:p>
            <a:endParaRPr lang="en-US" sz="1400" dirty="0"/>
          </a:p>
        </p:txBody>
      </p:sp>
    </p:spTree>
    <p:extLst>
      <p:ext uri="{BB962C8B-B14F-4D97-AF65-F5344CB8AC3E}">
        <p14:creationId xmlns:p14="http://schemas.microsoft.com/office/powerpoint/2010/main" val="211929997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2" cy="6858000"/>
          </a:xfrm>
          <a:prstGeom prst="rect">
            <a:avLst/>
          </a:prstGeom>
        </p:spPr>
      </p:pic>
    </p:spTree>
    <p:extLst>
      <p:ext uri="{BB962C8B-B14F-4D97-AF65-F5344CB8AC3E}">
        <p14:creationId xmlns:p14="http://schemas.microsoft.com/office/powerpoint/2010/main" val="28906133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spTree>
    <p:extLst>
      <p:ext uri="{BB962C8B-B14F-4D97-AF65-F5344CB8AC3E}">
        <p14:creationId xmlns:p14="http://schemas.microsoft.com/office/powerpoint/2010/main" val="226589958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2539305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kubernetes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072" y="757239"/>
            <a:ext cx="7309328" cy="604237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bwMode="auto">
          <a:xfrm>
            <a:off x="325882" y="202863"/>
            <a:ext cx="9734881" cy="5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742950" indent="-742950" algn="l" rtl="0" eaLnBrk="1" fontAlgn="base" hangingPunct="1">
              <a:lnSpc>
                <a:spcPct val="90000"/>
              </a:lnSpc>
              <a:spcBef>
                <a:spcPct val="0"/>
              </a:spcBef>
              <a:spcAft>
                <a:spcPct val="0"/>
              </a:spcAft>
              <a:defRPr sz="2170" b="0" i="0">
                <a:solidFill>
                  <a:schemeClr val="tx1"/>
                </a:solidFill>
                <a:latin typeface="Trebuchet MS" panose="020B0603020202020204" pitchFamily="34" charset="0"/>
                <a:ea typeface="+mj-ea"/>
                <a:cs typeface="Arial"/>
                <a:sym typeface="Bebas Neue" charset="0"/>
              </a:defRPr>
            </a:lvl1pPr>
            <a:lvl2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2pPr>
            <a:lvl3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3pPr>
            <a:lvl4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4pPr>
            <a:lvl5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5pPr>
            <a:lvl6pPr marL="12001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6pPr>
            <a:lvl7pPr marL="16573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7pPr>
            <a:lvl8pPr marL="21145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8pPr>
            <a:lvl9pPr marL="25717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9pPr>
          </a:lstStyle>
          <a:p>
            <a:r>
              <a:rPr lang="en-IN" sz="3600" b="1" u="sng" kern="0" dirty="0" smtClean="0">
                <a:latin typeface="Helvetica Neue"/>
              </a:rPr>
              <a:t>Kubernetes &amp; Swarm</a:t>
            </a:r>
            <a:endParaRPr lang="en-IN" sz="3600" b="1" u="sng" kern="0" dirty="0">
              <a:latin typeface="Helvetica Neue"/>
            </a:endParaRPr>
          </a:p>
        </p:txBody>
      </p:sp>
    </p:spTree>
    <p:extLst>
      <p:ext uri="{BB962C8B-B14F-4D97-AF65-F5344CB8AC3E}">
        <p14:creationId xmlns:p14="http://schemas.microsoft.com/office/powerpoint/2010/main" val="92755922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147180182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23572266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381798480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171357809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spTree>
    <p:extLst>
      <p:ext uri="{BB962C8B-B14F-4D97-AF65-F5344CB8AC3E}">
        <p14:creationId xmlns:p14="http://schemas.microsoft.com/office/powerpoint/2010/main" val="312371522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4653"/>
          </a:xfrm>
          <a:prstGeom prst="rect">
            <a:avLst/>
          </a:prstGeom>
        </p:spPr>
      </p:pic>
    </p:spTree>
    <p:extLst>
      <p:ext uri="{BB962C8B-B14F-4D97-AF65-F5344CB8AC3E}">
        <p14:creationId xmlns:p14="http://schemas.microsoft.com/office/powerpoint/2010/main" val="271823342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673"/>
            <a:ext cx="12192001" cy="6854654"/>
          </a:xfrm>
          <a:prstGeom prst="rect">
            <a:avLst/>
          </a:prstGeom>
        </p:spPr>
      </p:pic>
    </p:spTree>
    <p:extLst>
      <p:ext uri="{BB962C8B-B14F-4D97-AF65-F5344CB8AC3E}">
        <p14:creationId xmlns:p14="http://schemas.microsoft.com/office/powerpoint/2010/main" val="129607921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931"/>
            <a:ext cx="12191999" cy="6854653"/>
          </a:xfrm>
          <a:prstGeom prst="rect">
            <a:avLst/>
          </a:prstGeom>
        </p:spPr>
      </p:pic>
    </p:spTree>
    <p:extLst>
      <p:ext uri="{BB962C8B-B14F-4D97-AF65-F5344CB8AC3E}">
        <p14:creationId xmlns:p14="http://schemas.microsoft.com/office/powerpoint/2010/main" val="412988248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7" y="1672"/>
            <a:ext cx="12194977" cy="6856327"/>
          </a:xfrm>
          <a:prstGeom prst="rect">
            <a:avLst/>
          </a:prstGeom>
        </p:spPr>
      </p:pic>
    </p:spTree>
    <p:extLst>
      <p:ext uri="{BB962C8B-B14F-4D97-AF65-F5344CB8AC3E}">
        <p14:creationId xmlns:p14="http://schemas.microsoft.com/office/powerpoint/2010/main" val="359831746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673"/>
            <a:ext cx="12192001" cy="6854654"/>
          </a:xfrm>
          <a:prstGeom prst="rect">
            <a:avLst/>
          </a:prstGeom>
        </p:spPr>
      </p:pic>
    </p:spTree>
    <p:extLst>
      <p:ext uri="{BB962C8B-B14F-4D97-AF65-F5344CB8AC3E}">
        <p14:creationId xmlns:p14="http://schemas.microsoft.com/office/powerpoint/2010/main" val="15273362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30922144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4"/>
          </a:xfrm>
          <a:prstGeom prst="rect">
            <a:avLst/>
          </a:prstGeom>
        </p:spPr>
      </p:pic>
    </p:spTree>
    <p:extLst>
      <p:ext uri="{BB962C8B-B14F-4D97-AF65-F5344CB8AC3E}">
        <p14:creationId xmlns:p14="http://schemas.microsoft.com/office/powerpoint/2010/main" val="32210739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2" cy="6858000"/>
          </a:xfrm>
          <a:prstGeom prst="rect">
            <a:avLst/>
          </a:prstGeom>
        </p:spPr>
      </p:pic>
    </p:spTree>
    <p:extLst>
      <p:ext uri="{BB962C8B-B14F-4D97-AF65-F5344CB8AC3E}">
        <p14:creationId xmlns:p14="http://schemas.microsoft.com/office/powerpoint/2010/main" val="41899886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4653"/>
          </a:xfrm>
          <a:prstGeom prst="rect">
            <a:avLst/>
          </a:prstGeom>
        </p:spPr>
      </p:pic>
    </p:spTree>
    <p:extLst>
      <p:ext uri="{BB962C8B-B14F-4D97-AF65-F5344CB8AC3E}">
        <p14:creationId xmlns:p14="http://schemas.microsoft.com/office/powerpoint/2010/main" val="106923214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3"/>
          </a:xfrm>
          <a:prstGeom prst="rect">
            <a:avLst/>
          </a:prstGeom>
        </p:spPr>
      </p:pic>
    </p:spTree>
    <p:extLst>
      <p:ext uri="{BB962C8B-B14F-4D97-AF65-F5344CB8AC3E}">
        <p14:creationId xmlns:p14="http://schemas.microsoft.com/office/powerpoint/2010/main" val="227059662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52946"/>
            <a:ext cx="12192000" cy="5509200"/>
          </a:xfrm>
          <a:prstGeom prst="rect">
            <a:avLst/>
          </a:prstGeom>
        </p:spPr>
        <p:txBody>
          <a:bodyPr wrap="square">
            <a:spAutoFit/>
          </a:bodyPr>
          <a:lstStyle/>
          <a:p>
            <a:pPr algn="ctr"/>
            <a:r>
              <a:rPr lang="en-US" sz="3200" b="1" u="sng" dirty="0">
                <a:latin typeface="Arial" panose="020B0604020202020204" pitchFamily="34" charset="0"/>
                <a:cs typeface="Arial" panose="020B0604020202020204" pitchFamily="34" charset="0"/>
              </a:rPr>
              <a:t>Horizontal Pod </a:t>
            </a:r>
            <a:r>
              <a:rPr lang="en-US" sz="3200" b="1" u="sng" dirty="0" smtClean="0">
                <a:latin typeface="Arial" panose="020B0604020202020204" pitchFamily="34" charset="0"/>
                <a:cs typeface="Arial" panose="020B0604020202020204" pitchFamily="34" charset="0"/>
              </a:rPr>
              <a:t>Autoscaler (HPA)</a:t>
            </a:r>
            <a:endParaRPr lang="en-US" sz="3200" b="1" u="sng"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Kubernetes has the possibility to automatically scale pods based on observed CPU Utilization, which is horizontal pod </a:t>
            </a:r>
            <a:r>
              <a:rPr lang="en-US" sz="2000" dirty="0" smtClean="0">
                <a:latin typeface="Arial" panose="020B0604020202020204" pitchFamily="34" charset="0"/>
                <a:cs typeface="Arial" panose="020B0604020202020204" pitchFamily="34" charset="0"/>
              </a:rPr>
              <a:t>Auto scaling.</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Scaling </a:t>
            </a:r>
            <a:r>
              <a:rPr lang="en-US" sz="2000" dirty="0">
                <a:latin typeface="Arial" panose="020B0604020202020204" pitchFamily="34" charset="0"/>
                <a:cs typeface="Arial" panose="020B0604020202020204" pitchFamily="34" charset="0"/>
              </a:rPr>
              <a:t>can be done only for scalable objects like Controller, Deployment or Replica Set.</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HPA(Horizontal Pod Autoscaler) is </a:t>
            </a:r>
            <a:r>
              <a:rPr lang="en-US" sz="2000" dirty="0" smtClean="0">
                <a:latin typeface="Arial" panose="020B0604020202020204" pitchFamily="34" charset="0"/>
                <a:cs typeface="Arial" panose="020B0604020202020204" pitchFamily="34" charset="0"/>
              </a:rPr>
              <a:t>implemented </a:t>
            </a:r>
            <a:r>
              <a:rPr lang="en-US" sz="2000" dirty="0">
                <a:latin typeface="Arial" panose="020B0604020202020204" pitchFamily="34" charset="0"/>
                <a:cs typeface="Arial" panose="020B0604020202020204" pitchFamily="34" charset="0"/>
              </a:rPr>
              <a:t>as a kubernetes API resource and a controller</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Controller periodically adjust the number of replicas in a application. Controller or Deployment to match the observed average CPU Utilization to the target specified by user.</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HPA is </a:t>
            </a:r>
            <a:r>
              <a:rPr lang="en-US" sz="2000" dirty="0" smtClean="0">
                <a:latin typeface="Arial" panose="020B0604020202020204" pitchFamily="34" charset="0"/>
                <a:cs typeface="Arial" panose="020B0604020202020204" pitchFamily="34" charset="0"/>
              </a:rPr>
              <a:t>implemented </a:t>
            </a:r>
            <a:r>
              <a:rPr lang="en-US" sz="2000" dirty="0">
                <a:latin typeface="Arial" panose="020B0604020202020204" pitchFamily="34" charset="0"/>
                <a:cs typeface="Arial" panose="020B0604020202020204" pitchFamily="34" charset="0"/>
              </a:rPr>
              <a:t>as a controlled loop with a period controlled by the controller </a:t>
            </a:r>
            <a:r>
              <a:rPr lang="en-US" sz="2000" dirty="0" smtClean="0">
                <a:latin typeface="Arial" panose="020B0604020202020204" pitchFamily="34" charset="0"/>
                <a:cs typeface="Arial" panose="020B0604020202020204" pitchFamily="34" charset="0"/>
              </a:rPr>
              <a:t>manager's-horizontal-pod-</a:t>
            </a:r>
            <a:r>
              <a:rPr lang="en-US" sz="2000" dirty="0" err="1" smtClean="0">
                <a:latin typeface="Arial" panose="020B0604020202020204" pitchFamily="34" charset="0"/>
                <a:cs typeface="Arial" panose="020B0604020202020204" pitchFamily="34" charset="0"/>
              </a:rPr>
              <a:t>autoscaler</a:t>
            </a:r>
            <a:r>
              <a:rPr lang="en-US" sz="2000" dirty="0" smtClean="0">
                <a:latin typeface="Arial" panose="020B0604020202020204" pitchFamily="34" charset="0"/>
                <a:cs typeface="Arial" panose="020B0604020202020204" pitchFamily="34" charset="0"/>
              </a:rPr>
              <a:t>-sync-period    </a:t>
            </a:r>
            <a:r>
              <a:rPr lang="en-US" sz="2000" dirty="0">
                <a:latin typeface="Arial" panose="020B0604020202020204" pitchFamily="34" charset="0"/>
                <a:cs typeface="Arial" panose="020B0604020202020204" pitchFamily="34" charset="0"/>
              </a:rPr>
              <a:t>flag (Default value of 30 Sec).</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During each period, the controller manager quaries the resource Utilization against the metrics specified in each horizontal pod-Autoscaler </a:t>
            </a:r>
            <a:r>
              <a:rPr lang="en-US" sz="2000" dirty="0" smtClean="0">
                <a:latin typeface="Arial" panose="020B0604020202020204" pitchFamily="34" charset="0"/>
                <a:cs typeface="Arial" panose="020B0604020202020204" pitchFamily="34" charset="0"/>
              </a:rPr>
              <a:t>definition.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432509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8384" b="27419"/>
          <a:stretch/>
        </p:blipFill>
        <p:spPr>
          <a:xfrm>
            <a:off x="145143" y="135287"/>
            <a:ext cx="12046857" cy="6722713"/>
          </a:xfrm>
          <a:prstGeom prst="rect">
            <a:avLst/>
          </a:prstGeom>
        </p:spPr>
      </p:pic>
    </p:spTree>
    <p:extLst>
      <p:ext uri="{BB962C8B-B14F-4D97-AF65-F5344CB8AC3E}">
        <p14:creationId xmlns:p14="http://schemas.microsoft.com/office/powerpoint/2010/main" val="82165687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28600"/>
            <a:ext cx="12601575" cy="6266543"/>
          </a:xfrm>
          <a:prstGeom prst="rect">
            <a:avLst/>
          </a:prstGeom>
        </p:spPr>
      </p:pic>
      <p:sp>
        <p:nvSpPr>
          <p:cNvPr id="5" name="TextBox 4"/>
          <p:cNvSpPr txBox="1"/>
          <p:nvPr/>
        </p:nvSpPr>
        <p:spPr>
          <a:xfrm>
            <a:off x="0" y="6139549"/>
            <a:ext cx="12192000" cy="707886"/>
          </a:xfrm>
          <a:prstGeom prst="rect">
            <a:avLst/>
          </a:prstGeom>
          <a:noFill/>
        </p:spPr>
        <p:txBody>
          <a:bodyPr wrap="square" rtlCol="0">
            <a:spAutoFit/>
          </a:bodyPr>
          <a:lstStyle/>
          <a:p>
            <a:r>
              <a:rPr lang="pt-BR" sz="2000" b="1" dirty="0">
                <a:solidFill>
                  <a:srgbClr val="FF0000"/>
                </a:solidFill>
                <a:latin typeface="Arial" panose="020B0604020202020204" pitchFamily="34" charset="0"/>
                <a:cs typeface="Arial" panose="020B0604020202020204" pitchFamily="34" charset="0"/>
              </a:rPr>
              <a:t>wget -O metricserver.yml https://github.com/kubernetes-sigs/metrics-server/releases/latest/download/components.yaml</a:t>
            </a:r>
            <a:endParaRPr lang="en-US" sz="20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237681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4654"/>
          </a:xfrm>
          <a:prstGeom prst="rect">
            <a:avLst/>
          </a:prstGeom>
        </p:spPr>
      </p:pic>
    </p:spTree>
    <p:extLst>
      <p:ext uri="{BB962C8B-B14F-4D97-AF65-F5344CB8AC3E}">
        <p14:creationId xmlns:p14="http://schemas.microsoft.com/office/powerpoint/2010/main" val="38899954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393553063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1375240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647"/>
            <a:ext cx="12192000" cy="6740307"/>
          </a:xfrm>
          <a:prstGeom prst="rect">
            <a:avLst/>
          </a:prstGeom>
          <a:noFill/>
        </p:spPr>
        <p:txBody>
          <a:bodyPr wrap="square" rtlCol="0">
            <a:spAutoFit/>
          </a:bodyPr>
          <a:lstStyle/>
          <a:p>
            <a:r>
              <a:rPr lang="en-US" sz="2400" b="1" u="sng" dirty="0">
                <a:latin typeface="Arial" panose="020B0604020202020204" pitchFamily="34" charset="0"/>
                <a:cs typeface="Arial" panose="020B0604020202020204" pitchFamily="34" charset="0"/>
              </a:rPr>
              <a:t>Working with Kubernetes: </a:t>
            </a:r>
            <a:endParaRPr lang="en-US" sz="2400" b="1" u="sng" dirty="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b="1" u="sng" dirty="0">
                <a:latin typeface="Arial" panose="020B0604020202020204" pitchFamily="34" charset="0"/>
                <a:cs typeface="Arial" panose="020B0604020202020204" pitchFamily="34" charset="0"/>
              </a:rPr>
              <a:t>Role of Master Node: </a:t>
            </a:r>
          </a:p>
          <a:p>
            <a:endParaRPr lang="en-US" sz="2400" dirty="0" smtClean="0">
              <a:latin typeface="Arial" panose="020B0604020202020204" pitchFamily="34" charset="0"/>
              <a:cs typeface="Arial" panose="020B0604020202020204" pitchFamily="34" charset="0"/>
            </a:endParaRPr>
          </a:p>
          <a:p>
            <a:pPr marL="457200" indent="-457200">
              <a:buFont typeface="+mj-lt"/>
              <a:buAutoNum type="arabicPeriod"/>
            </a:pPr>
            <a:r>
              <a:rPr lang="en-US" sz="2400" dirty="0" smtClean="0">
                <a:latin typeface="Arial" panose="020B0604020202020204" pitchFamily="34" charset="0"/>
                <a:cs typeface="Arial" panose="020B0604020202020204" pitchFamily="34" charset="0"/>
              </a:rPr>
              <a:t>Kubernetes </a:t>
            </a:r>
            <a:r>
              <a:rPr lang="en-US" sz="2400" dirty="0">
                <a:latin typeface="Arial" panose="020B0604020202020204" pitchFamily="34" charset="0"/>
                <a:cs typeface="Arial" panose="020B0604020202020204" pitchFamily="34" charset="0"/>
              </a:rPr>
              <a:t>cluster contains containers running or bare metal/ </a:t>
            </a:r>
            <a:r>
              <a:rPr lang="en-US" sz="2400" dirty="0" err="1">
                <a:latin typeface="Arial" panose="020B0604020202020204" pitchFamily="34" charset="0"/>
                <a:cs typeface="Arial" panose="020B0604020202020204" pitchFamily="34" charset="0"/>
              </a:rPr>
              <a:t>vm</a:t>
            </a:r>
            <a:r>
              <a:rPr lang="en-US" sz="2400" dirty="0">
                <a:latin typeface="Arial" panose="020B0604020202020204" pitchFamily="34" charset="0"/>
                <a:cs typeface="Arial" panose="020B0604020202020204" pitchFamily="34" charset="0"/>
              </a:rPr>
              <a:t> instances. Cloud instances/ all mix. </a:t>
            </a:r>
          </a:p>
          <a:p>
            <a:pPr marL="457200" indent="-457200">
              <a:buFont typeface="+mj-lt"/>
              <a:buAutoNum type="arabicPeriod"/>
            </a:pPr>
            <a:r>
              <a:rPr lang="en-US" sz="2400" dirty="0" smtClean="0">
                <a:latin typeface="Arial" panose="020B0604020202020204" pitchFamily="34" charset="0"/>
                <a:cs typeface="Arial" panose="020B0604020202020204" pitchFamily="34" charset="0"/>
              </a:rPr>
              <a:t>Kubernetes </a:t>
            </a:r>
            <a:r>
              <a:rPr lang="en-US" sz="2400" dirty="0">
                <a:latin typeface="Arial" panose="020B0604020202020204" pitchFamily="34" charset="0"/>
                <a:cs typeface="Arial" panose="020B0604020202020204" pitchFamily="34" charset="0"/>
              </a:rPr>
              <a:t>designates one or more of these as master and all others as workers. </a:t>
            </a:r>
          </a:p>
          <a:p>
            <a:pPr marL="457200" indent="-457200">
              <a:buFont typeface="+mj-lt"/>
              <a:buAutoNum type="arabicPeriod"/>
            </a:pPr>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master is now going to run set of k8s processes. These processes will resume smooth functioning of cluster. These processes are called “control plane”. </a:t>
            </a:r>
          </a:p>
          <a:p>
            <a:pPr marL="457200" indent="-457200">
              <a:buFont typeface="+mj-lt"/>
              <a:buAutoNum type="arabicPeriod"/>
            </a:pPr>
            <a:r>
              <a:rPr lang="en-US" sz="2400" dirty="0" smtClean="0">
                <a:latin typeface="Arial" panose="020B0604020202020204" pitchFamily="34" charset="0"/>
                <a:cs typeface="Arial" panose="020B0604020202020204" pitchFamily="34" charset="0"/>
              </a:rPr>
              <a:t>Can </a:t>
            </a:r>
            <a:r>
              <a:rPr lang="en-US" sz="2400" dirty="0">
                <a:latin typeface="Arial" panose="020B0604020202020204" pitchFamily="34" charset="0"/>
                <a:cs typeface="Arial" panose="020B0604020202020204" pitchFamily="34" charset="0"/>
              </a:rPr>
              <a:t>be multi-master for high availability. </a:t>
            </a:r>
          </a:p>
          <a:p>
            <a:pPr marL="457200" indent="-457200">
              <a:buFont typeface="+mj-lt"/>
              <a:buAutoNum type="arabicPeriod"/>
            </a:pPr>
            <a:r>
              <a:rPr lang="en-US" sz="2400" dirty="0" smtClean="0">
                <a:latin typeface="Arial" panose="020B0604020202020204" pitchFamily="34" charset="0"/>
                <a:cs typeface="Arial" panose="020B0604020202020204" pitchFamily="34" charset="0"/>
              </a:rPr>
              <a:t>Master </a:t>
            </a:r>
            <a:r>
              <a:rPr lang="en-US" sz="2400" dirty="0">
                <a:latin typeface="Arial" panose="020B0604020202020204" pitchFamily="34" charset="0"/>
                <a:cs typeface="Arial" panose="020B0604020202020204" pitchFamily="34" charset="0"/>
              </a:rPr>
              <a:t>runs control plane to run cluster smoothly. </a:t>
            </a:r>
          </a:p>
        </p:txBody>
      </p:sp>
      <p:pic>
        <p:nvPicPr>
          <p:cNvPr id="3" name="Picture 2"/>
          <p:cNvPicPr>
            <a:picLocks noChangeAspect="1"/>
          </p:cNvPicPr>
          <p:nvPr/>
        </p:nvPicPr>
        <p:blipFill>
          <a:blip r:embed="rId2"/>
          <a:stretch>
            <a:fillRect/>
          </a:stretch>
        </p:blipFill>
        <p:spPr>
          <a:xfrm>
            <a:off x="1254177" y="488200"/>
            <a:ext cx="4841823" cy="2895600"/>
          </a:xfrm>
          <a:prstGeom prst="rect">
            <a:avLst/>
          </a:prstGeom>
        </p:spPr>
      </p:pic>
    </p:spTree>
    <p:extLst>
      <p:ext uri="{BB962C8B-B14F-4D97-AF65-F5344CB8AC3E}">
        <p14:creationId xmlns:p14="http://schemas.microsoft.com/office/powerpoint/2010/main" val="253034284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4653"/>
          </a:xfrm>
          <a:prstGeom prst="rect">
            <a:avLst/>
          </a:prstGeom>
        </p:spPr>
      </p:pic>
    </p:spTree>
    <p:extLst>
      <p:ext uri="{BB962C8B-B14F-4D97-AF65-F5344CB8AC3E}">
        <p14:creationId xmlns:p14="http://schemas.microsoft.com/office/powerpoint/2010/main" val="198867947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4653"/>
          </a:xfrm>
          <a:prstGeom prst="rect">
            <a:avLst/>
          </a:prstGeom>
        </p:spPr>
      </p:pic>
    </p:spTree>
    <p:extLst>
      <p:ext uri="{BB962C8B-B14F-4D97-AF65-F5344CB8AC3E}">
        <p14:creationId xmlns:p14="http://schemas.microsoft.com/office/powerpoint/2010/main" val="29843741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spTree>
    <p:extLst>
      <p:ext uri="{BB962C8B-B14F-4D97-AF65-F5344CB8AC3E}">
        <p14:creationId xmlns:p14="http://schemas.microsoft.com/office/powerpoint/2010/main" val="298974889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369536628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spTree>
    <p:extLst>
      <p:ext uri="{BB962C8B-B14F-4D97-AF65-F5344CB8AC3E}">
        <p14:creationId xmlns:p14="http://schemas.microsoft.com/office/powerpoint/2010/main" val="299577968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4653"/>
          </a:xfrm>
          <a:prstGeom prst="rect">
            <a:avLst/>
          </a:prstGeom>
        </p:spPr>
      </p:pic>
    </p:spTree>
    <p:extLst>
      <p:ext uri="{BB962C8B-B14F-4D97-AF65-F5344CB8AC3E}">
        <p14:creationId xmlns:p14="http://schemas.microsoft.com/office/powerpoint/2010/main" val="26720600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28600"/>
            <a:ext cx="12126959" cy="7238999"/>
          </a:xfrm>
          <a:prstGeom prst="rect">
            <a:avLst/>
          </a:prstGeom>
        </p:spPr>
      </p:pic>
    </p:spTree>
    <p:extLst>
      <p:ext uri="{BB962C8B-B14F-4D97-AF65-F5344CB8AC3E}">
        <p14:creationId xmlns:p14="http://schemas.microsoft.com/office/powerpoint/2010/main" val="417843103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25779" cy="6817422"/>
          </a:xfrm>
          <a:prstGeom prst="rect">
            <a:avLst/>
          </a:prstGeom>
        </p:spPr>
      </p:pic>
    </p:spTree>
    <p:extLst>
      <p:ext uri="{BB962C8B-B14F-4D97-AF65-F5344CB8AC3E}">
        <p14:creationId xmlns:p14="http://schemas.microsoft.com/office/powerpoint/2010/main" val="211005979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341260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7942" y="2002970"/>
            <a:ext cx="10827657" cy="2215991"/>
          </a:xfrm>
          <a:prstGeom prst="rect">
            <a:avLst/>
          </a:prstGeom>
          <a:noFill/>
        </p:spPr>
        <p:txBody>
          <a:bodyPr wrap="square" rtlCol="0">
            <a:spAutoFit/>
          </a:bodyPr>
          <a:lstStyle/>
          <a:p>
            <a:r>
              <a:rPr lang="en-US" sz="13800" dirty="0" smtClean="0">
                <a:latin typeface="Arial Rounded MT Bold" panose="020F0704030504030204" pitchFamily="34" charset="0"/>
              </a:rPr>
              <a:t>Thankyou…</a:t>
            </a:r>
            <a:endParaRPr lang="en-US" sz="13800" dirty="0">
              <a:latin typeface="Arial Rounded MT Bold" panose="020F0704030504030204" pitchFamily="34" charset="0"/>
            </a:endParaRPr>
          </a:p>
        </p:txBody>
      </p:sp>
    </p:spTree>
    <p:extLst>
      <p:ext uri="{BB962C8B-B14F-4D97-AF65-F5344CB8AC3E}">
        <p14:creationId xmlns:p14="http://schemas.microsoft.com/office/powerpoint/2010/main" val="328120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517" y="2476500"/>
            <a:ext cx="1503551" cy="1997418"/>
          </a:xfrm>
          <a:prstGeom prst="rect">
            <a:avLst/>
          </a:prstGeom>
        </p:spPr>
      </p:pic>
      <p:grpSp>
        <p:nvGrpSpPr>
          <p:cNvPr id="4" name="Group 3"/>
          <p:cNvGrpSpPr/>
          <p:nvPr/>
        </p:nvGrpSpPr>
        <p:grpSpPr>
          <a:xfrm>
            <a:off x="1867403" y="2281409"/>
            <a:ext cx="5282697" cy="2760491"/>
            <a:chOff x="1575303" y="2335794"/>
            <a:chExt cx="5830721" cy="2525917"/>
          </a:xfrm>
        </p:grpSpPr>
        <p:pic>
          <p:nvPicPr>
            <p:cNvPr id="6" name="Picture 5"/>
            <p:cNvPicPr>
              <a:picLocks noChangeAspect="1"/>
            </p:cNvPicPr>
            <p:nvPr/>
          </p:nvPicPr>
          <p:blipFill rotWithShape="1">
            <a:blip r:embed="rId3"/>
            <a:srcRect t="-1729"/>
            <a:stretch/>
          </p:blipFill>
          <p:spPr>
            <a:xfrm>
              <a:off x="3717248" y="3177675"/>
              <a:ext cx="1149586" cy="604354"/>
            </a:xfrm>
            <a:prstGeom prst="rect">
              <a:avLst/>
            </a:prstGeom>
          </p:spPr>
        </p:pic>
        <p:cxnSp>
          <p:nvCxnSpPr>
            <p:cNvPr id="7" name="Straight Arrow Connector 6" descr="Service1" title="Service1"/>
            <p:cNvCxnSpPr/>
            <p:nvPr/>
          </p:nvCxnSpPr>
          <p:spPr bwMode="auto">
            <a:xfrm flipV="1">
              <a:off x="4943192" y="2335794"/>
              <a:ext cx="2356454" cy="105020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8" name="Straight Arrow Connector 7"/>
            <p:cNvCxnSpPr/>
            <p:nvPr/>
          </p:nvCxnSpPr>
          <p:spPr bwMode="auto">
            <a:xfrm>
              <a:off x="4951269" y="3572574"/>
              <a:ext cx="2454755" cy="1289137"/>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9" name="Straight Arrow Connector 8"/>
            <p:cNvCxnSpPr>
              <a:endCxn id="6" idx="1"/>
            </p:cNvCxnSpPr>
            <p:nvPr/>
          </p:nvCxnSpPr>
          <p:spPr bwMode="auto">
            <a:xfrm>
              <a:off x="1575303" y="3464639"/>
              <a:ext cx="2141945" cy="15213"/>
            </a:xfrm>
            <a:prstGeom prst="straightConnector1">
              <a:avLst/>
            </a:prstGeom>
            <a:solidFill>
              <a:schemeClr val="accent1"/>
            </a:solidFill>
            <a:ln w="9525" cap="flat" cmpd="sng" algn="ctr">
              <a:solidFill>
                <a:schemeClr val="tx1"/>
              </a:solidFill>
              <a:prstDash val="solid"/>
              <a:round/>
              <a:headEnd type="none" w="med" len="med"/>
              <a:tailEnd type="triangle"/>
            </a:ln>
          </p:spPr>
        </p:cxnSp>
      </p:grpSp>
      <p:pic>
        <p:nvPicPr>
          <p:cNvPr id="11" name="Picture 10"/>
          <p:cNvPicPr>
            <a:picLocks noChangeAspect="1"/>
          </p:cNvPicPr>
          <p:nvPr/>
        </p:nvPicPr>
        <p:blipFill>
          <a:blip r:embed="rId4"/>
          <a:stretch>
            <a:fillRect/>
          </a:stretch>
        </p:blipFill>
        <p:spPr>
          <a:xfrm>
            <a:off x="7201023" y="1172119"/>
            <a:ext cx="4956739" cy="5032361"/>
          </a:xfrm>
          <a:prstGeom prst="rect">
            <a:avLst/>
          </a:prstGeom>
        </p:spPr>
      </p:pic>
      <p:sp>
        <p:nvSpPr>
          <p:cNvPr id="12" name="Title 1"/>
          <p:cNvSpPr txBox="1">
            <a:spLocks/>
          </p:cNvSpPr>
          <p:nvPr/>
        </p:nvSpPr>
        <p:spPr>
          <a:xfrm>
            <a:off x="228713" y="231643"/>
            <a:ext cx="9734881" cy="5273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dirty="0" smtClean="0"/>
              <a:t>Kubernetes Architecture</a:t>
            </a:r>
            <a:endParaRPr lang="en-IN" b="1" u="sng" dirty="0"/>
          </a:p>
        </p:txBody>
      </p:sp>
    </p:spTree>
    <p:extLst>
      <p:ext uri="{BB962C8B-B14F-4D97-AF65-F5344CB8AC3E}">
        <p14:creationId xmlns:p14="http://schemas.microsoft.com/office/powerpoint/2010/main" val="3396506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99603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 y="88900"/>
            <a:ext cx="11963400" cy="6769100"/>
            <a:chOff x="1119351" y="1092243"/>
            <a:chExt cx="8730004" cy="4910627"/>
          </a:xfrm>
        </p:grpSpPr>
        <p:pic>
          <p:nvPicPr>
            <p:cNvPr id="3" name="Picture 2" descr="Kubernet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351" y="1092243"/>
              <a:ext cx="8730004" cy="4910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639798" y="1179810"/>
              <a:ext cx="1133074" cy="447675"/>
            </a:xfrm>
            <a:prstGeom prst="rect">
              <a:avLst/>
            </a:prstGeom>
          </p:spPr>
        </p:pic>
      </p:grpSp>
      <p:sp>
        <p:nvSpPr>
          <p:cNvPr id="5" name="TextBox 4"/>
          <p:cNvSpPr txBox="1"/>
          <p:nvPr/>
        </p:nvSpPr>
        <p:spPr>
          <a:xfrm>
            <a:off x="8699500" y="3124200"/>
            <a:ext cx="660400" cy="400110"/>
          </a:xfrm>
          <a:prstGeom prst="rect">
            <a:avLst/>
          </a:prstGeom>
          <a:noFill/>
        </p:spPr>
        <p:txBody>
          <a:bodyPr wrap="square" rtlCol="0">
            <a:spAutoFit/>
          </a:bodyPr>
          <a:lstStyle/>
          <a:p>
            <a:r>
              <a:rPr lang="en-US" sz="2000" b="1" dirty="0" smtClean="0">
                <a:solidFill>
                  <a:schemeClr val="bg1"/>
                </a:solidFill>
              </a:rPr>
              <a:t>G</a:t>
            </a:r>
            <a:endParaRPr lang="en-US" sz="2000" b="1" dirty="0">
              <a:solidFill>
                <a:schemeClr val="bg1"/>
              </a:solidFill>
            </a:endParaRPr>
          </a:p>
        </p:txBody>
      </p:sp>
    </p:spTree>
    <p:extLst>
      <p:ext uri="{BB962C8B-B14F-4D97-AF65-F5344CB8AC3E}">
        <p14:creationId xmlns:p14="http://schemas.microsoft.com/office/powerpoint/2010/main" val="3112119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36485"/>
            <a:ext cx="12192000" cy="6647974"/>
          </a:xfrm>
          <a:prstGeom prst="rect">
            <a:avLst/>
          </a:prstGeom>
          <a:noFill/>
        </p:spPr>
        <p:txBody>
          <a:bodyPr wrap="square" rtlCol="0">
            <a:spAutoFit/>
          </a:bodyPr>
          <a:lstStyle/>
          <a:p>
            <a:endParaRPr lang="en-US" sz="1400" dirty="0">
              <a:solidFill>
                <a:srgbClr val="000000"/>
              </a:solidFill>
              <a:latin typeface="Calibri" panose="020F0502020204030204" pitchFamily="34" charset="0"/>
            </a:endParaRPr>
          </a:p>
          <a:p>
            <a:r>
              <a:rPr lang="en-US" sz="2400" b="1" u="sng" dirty="0">
                <a:latin typeface="Bookman Old Style" panose="02050604050505020204" pitchFamily="18" charset="0"/>
              </a:rPr>
              <a:t>KUBELET</a:t>
            </a:r>
            <a:r>
              <a:rPr lang="en-US" sz="2400" b="1" u="sng" dirty="0" smtClean="0">
                <a:latin typeface="Bookman Old Style" panose="02050604050505020204" pitchFamily="18" charset="0"/>
              </a:rPr>
              <a:t>:</a:t>
            </a:r>
            <a:endParaRPr lang="en-US" sz="2400" b="1" u="sng" dirty="0">
              <a:latin typeface="Calibri" panose="020F0502020204030204" pitchFamily="34" charset="0"/>
            </a:endParaRPr>
          </a:p>
          <a:p>
            <a:r>
              <a:rPr lang="en-US" sz="2400" dirty="0">
                <a:latin typeface="Calibri" panose="020F0502020204030204" pitchFamily="34" charset="0"/>
              </a:rPr>
              <a:t>• Agent running on the node </a:t>
            </a:r>
          </a:p>
          <a:p>
            <a:r>
              <a:rPr lang="en-US" sz="2400" dirty="0">
                <a:latin typeface="Calibri" panose="020F0502020204030204" pitchFamily="34" charset="0"/>
              </a:rPr>
              <a:t>• Listen to k8s master (ex: pod creation request) </a:t>
            </a:r>
          </a:p>
          <a:p>
            <a:r>
              <a:rPr lang="en-US" sz="2400" dirty="0">
                <a:latin typeface="Calibri" panose="020F0502020204030204" pitchFamily="34" charset="0"/>
              </a:rPr>
              <a:t>• Use port 10255 </a:t>
            </a:r>
          </a:p>
          <a:p>
            <a:r>
              <a:rPr lang="en-US" sz="2400" dirty="0">
                <a:latin typeface="Calibri" panose="020F0502020204030204" pitchFamily="34" charset="0"/>
              </a:rPr>
              <a:t>• Sends success/fail report to master. </a:t>
            </a:r>
          </a:p>
          <a:p>
            <a:endParaRPr lang="en-US" sz="2400" dirty="0">
              <a:latin typeface="Calibri" panose="020F0502020204030204" pitchFamily="34" charset="0"/>
            </a:endParaRPr>
          </a:p>
          <a:p>
            <a:r>
              <a:rPr lang="en-US" sz="2400" b="1" u="sng" dirty="0">
                <a:latin typeface="Bookman Old Style" panose="02050604050505020204" pitchFamily="18" charset="0"/>
              </a:rPr>
              <a:t>CONTAINER ENGINE: </a:t>
            </a:r>
            <a:endParaRPr lang="en-US" sz="2400" u="sng" dirty="0">
              <a:latin typeface="Bookman Old Style" panose="02050604050505020204" pitchFamily="18" charset="0"/>
            </a:endParaRPr>
          </a:p>
          <a:p>
            <a:r>
              <a:rPr lang="en-US" sz="2400" dirty="0">
                <a:solidFill>
                  <a:srgbClr val="000000"/>
                </a:solidFill>
                <a:latin typeface="Bookman Old Style" panose="02050604050505020204" pitchFamily="18" charset="0"/>
              </a:rPr>
              <a:t>• Works with </a:t>
            </a:r>
            <a:r>
              <a:rPr lang="en-US" sz="2400" dirty="0" smtClean="0">
                <a:solidFill>
                  <a:srgbClr val="000000"/>
                </a:solidFill>
                <a:latin typeface="Bookman Old Style" panose="02050604050505020204" pitchFamily="18" charset="0"/>
              </a:rPr>
              <a:t>kublets </a:t>
            </a:r>
            <a:endParaRPr lang="en-US" sz="2400" dirty="0">
              <a:solidFill>
                <a:srgbClr val="000000"/>
              </a:solidFill>
              <a:latin typeface="Bookman Old Style" panose="02050604050505020204" pitchFamily="18" charset="0"/>
            </a:endParaRPr>
          </a:p>
          <a:p>
            <a:r>
              <a:rPr lang="en-US" sz="2400" dirty="0">
                <a:solidFill>
                  <a:srgbClr val="000000"/>
                </a:solidFill>
                <a:latin typeface="Bookman Old Style" panose="02050604050505020204" pitchFamily="18" charset="0"/>
              </a:rPr>
              <a:t>• Pulling images </a:t>
            </a:r>
          </a:p>
          <a:p>
            <a:r>
              <a:rPr lang="en-US" sz="2400" dirty="0">
                <a:solidFill>
                  <a:srgbClr val="000000"/>
                </a:solidFill>
                <a:latin typeface="Bookman Old Style" panose="02050604050505020204" pitchFamily="18" charset="0"/>
              </a:rPr>
              <a:t>• Start /stop containers </a:t>
            </a:r>
          </a:p>
          <a:p>
            <a:r>
              <a:rPr lang="en-US" sz="2400" dirty="0">
                <a:solidFill>
                  <a:srgbClr val="000000"/>
                </a:solidFill>
                <a:latin typeface="Bookman Old Style" panose="02050604050505020204" pitchFamily="18" charset="0"/>
              </a:rPr>
              <a:t>• Exposing container on port specified in manifest</a:t>
            </a:r>
            <a:r>
              <a:rPr lang="en-US" sz="2400" dirty="0" smtClean="0">
                <a:solidFill>
                  <a:srgbClr val="000000"/>
                </a:solidFill>
                <a:latin typeface="Bookman Old Style" panose="02050604050505020204" pitchFamily="18" charset="0"/>
              </a:rPr>
              <a:t>.</a:t>
            </a:r>
          </a:p>
          <a:p>
            <a:endParaRPr lang="en-US" sz="2400" dirty="0">
              <a:solidFill>
                <a:srgbClr val="000000"/>
              </a:solidFill>
              <a:latin typeface="Bookman Old Style" panose="02050604050505020204" pitchFamily="18" charset="0"/>
            </a:endParaRPr>
          </a:p>
          <a:p>
            <a:r>
              <a:rPr lang="en-US" sz="2400" b="1" u="sng" dirty="0">
                <a:latin typeface="Bookman Old Style" panose="02050604050505020204" pitchFamily="18" charset="0"/>
              </a:rPr>
              <a:t>KUBE-PROXY:- </a:t>
            </a:r>
            <a:endParaRPr lang="en-US" sz="2400" u="sng" dirty="0">
              <a:latin typeface="Bookman Old Style" panose="02050604050505020204" pitchFamily="18" charset="0"/>
            </a:endParaRPr>
          </a:p>
          <a:p>
            <a:r>
              <a:rPr lang="en-US" sz="2400" dirty="0">
                <a:latin typeface="Bookman Old Style" panose="02050604050505020204" pitchFamily="18" charset="0"/>
              </a:rPr>
              <a:t>• Assign IP to each pod </a:t>
            </a:r>
          </a:p>
          <a:p>
            <a:r>
              <a:rPr lang="en-US" sz="2400" dirty="0">
                <a:latin typeface="Bookman Old Style" panose="02050604050505020204" pitchFamily="18" charset="0"/>
              </a:rPr>
              <a:t>• It is required to assign IP address to Pods (dynamic) </a:t>
            </a:r>
          </a:p>
          <a:p>
            <a:r>
              <a:rPr lang="en-US" sz="2400" dirty="0">
                <a:latin typeface="Bookman Old Style" panose="02050604050505020204" pitchFamily="18" charset="0"/>
              </a:rPr>
              <a:t>• </a:t>
            </a:r>
            <a:r>
              <a:rPr lang="en-US" sz="2400" dirty="0" err="1">
                <a:latin typeface="Bookman Old Style" panose="02050604050505020204" pitchFamily="18" charset="0"/>
              </a:rPr>
              <a:t>Kube</a:t>
            </a:r>
            <a:r>
              <a:rPr lang="en-US" sz="2400" dirty="0">
                <a:latin typeface="Bookman Old Style" panose="02050604050505020204" pitchFamily="18" charset="0"/>
              </a:rPr>
              <a:t>-proxy runs on each node and this make sure </a:t>
            </a:r>
          </a:p>
          <a:p>
            <a:r>
              <a:rPr lang="en-US" sz="2400" dirty="0" smtClean="0">
                <a:latin typeface="Bookman Old Style" panose="02050604050505020204" pitchFamily="18" charset="0"/>
              </a:rPr>
              <a:t>   that </a:t>
            </a:r>
            <a:r>
              <a:rPr lang="en-US" sz="2400" dirty="0">
                <a:latin typeface="Bookman Old Style" panose="02050604050505020204" pitchFamily="18" charset="0"/>
              </a:rPr>
              <a:t>each pod will get its own unique IP address. </a:t>
            </a:r>
            <a:r>
              <a:rPr lang="en-US" sz="2400" dirty="0" smtClean="0">
                <a:latin typeface="Bookman Old Style" panose="02050604050505020204" pitchFamily="18" charset="0"/>
              </a:rPr>
              <a:t> </a:t>
            </a:r>
            <a:endParaRPr lang="en-US" sz="2400" dirty="0">
              <a:latin typeface="Bookman Old Style" panose="02050604050505020204" pitchFamily="18" charset="0"/>
            </a:endParaRPr>
          </a:p>
        </p:txBody>
      </p:sp>
      <p:pic>
        <p:nvPicPr>
          <p:cNvPr id="3" name="Picture 2" descr="Image result for how kubernetes wor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8820" y="0"/>
            <a:ext cx="5792244"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651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719" y="163773"/>
            <a:ext cx="12018902" cy="6186309"/>
          </a:xfrm>
          <a:prstGeom prst="rect">
            <a:avLst/>
          </a:prstGeom>
          <a:noFill/>
        </p:spPr>
        <p:txBody>
          <a:bodyPr wrap="square" rtlCol="0">
            <a:spAutoFit/>
          </a:bodyPr>
          <a:lstStyle/>
          <a:p>
            <a:r>
              <a:rPr lang="en-US" sz="3200" b="1" i="1" u="sng" dirty="0">
                <a:latin typeface="Bookman Old Style" panose="02050604050505020204" pitchFamily="18" charset="0"/>
              </a:rPr>
              <a:t>Working with Kubernetes: </a:t>
            </a:r>
            <a:endParaRPr lang="en-US" sz="3200" u="sng" dirty="0">
              <a:latin typeface="Bookman Old Style" panose="02050604050505020204" pitchFamily="18" charset="0"/>
            </a:endParaRPr>
          </a:p>
          <a:p>
            <a:endParaRPr lang="en-US" dirty="0" smtClean="0">
              <a:solidFill>
                <a:srgbClr val="000000"/>
              </a:solidFill>
              <a:latin typeface="Bookman Old Style" panose="02050604050505020204" pitchFamily="18" charset="0"/>
            </a:endParaRPr>
          </a:p>
          <a:p>
            <a:r>
              <a:rPr lang="en-US" dirty="0" smtClean="0">
                <a:solidFill>
                  <a:srgbClr val="000000"/>
                </a:solidFill>
                <a:latin typeface="Bookman Old Style" panose="02050604050505020204" pitchFamily="18" charset="0"/>
              </a:rPr>
              <a:t>• </a:t>
            </a:r>
            <a:r>
              <a:rPr lang="en-US" sz="2400" dirty="0">
                <a:solidFill>
                  <a:srgbClr val="000000"/>
                </a:solidFill>
                <a:latin typeface="Bookman Old Style" panose="02050604050505020204" pitchFamily="18" charset="0"/>
              </a:rPr>
              <a:t>We create manifest </a:t>
            </a:r>
            <a:r>
              <a:rPr lang="en-US" sz="2400" dirty="0" smtClean="0">
                <a:solidFill>
                  <a:srgbClr val="000000"/>
                </a:solidFill>
                <a:latin typeface="Bookman Old Style" panose="02050604050505020204" pitchFamily="18" charset="0"/>
              </a:rPr>
              <a:t>(</a:t>
            </a:r>
            <a:r>
              <a:rPr lang="en-US" sz="2400" dirty="0" err="1">
                <a:solidFill>
                  <a:srgbClr val="000000"/>
                </a:solidFill>
                <a:latin typeface="Bookman Old Style" panose="02050604050505020204" pitchFamily="18" charset="0"/>
              </a:rPr>
              <a:t>j</a:t>
            </a:r>
            <a:r>
              <a:rPr lang="en-US" sz="2400" dirty="0" err="1" smtClean="0">
                <a:solidFill>
                  <a:srgbClr val="000000"/>
                </a:solidFill>
                <a:latin typeface="Bookman Old Style" panose="02050604050505020204" pitchFamily="18" charset="0"/>
              </a:rPr>
              <a:t>son</a:t>
            </a:r>
            <a:r>
              <a:rPr lang="en-US" sz="2400" dirty="0" smtClean="0">
                <a:solidFill>
                  <a:srgbClr val="000000"/>
                </a:solidFill>
                <a:latin typeface="Bookman Old Style" panose="02050604050505020204" pitchFamily="18" charset="0"/>
              </a:rPr>
              <a:t> </a:t>
            </a:r>
            <a:r>
              <a:rPr lang="en-US" sz="2400" dirty="0">
                <a:solidFill>
                  <a:srgbClr val="000000"/>
                </a:solidFill>
                <a:latin typeface="Bookman Old Style" panose="02050604050505020204" pitchFamily="18" charset="0"/>
              </a:rPr>
              <a:t>.</a:t>
            </a:r>
            <a:r>
              <a:rPr lang="en-US" sz="2400" dirty="0" err="1">
                <a:solidFill>
                  <a:srgbClr val="000000"/>
                </a:solidFill>
                <a:latin typeface="Bookman Old Style" panose="02050604050505020204" pitchFamily="18" charset="0"/>
              </a:rPr>
              <a:t>yml</a:t>
            </a:r>
            <a:r>
              <a:rPr lang="en-US" sz="2400" dirty="0">
                <a:solidFill>
                  <a:srgbClr val="000000"/>
                </a:solidFill>
                <a:latin typeface="Bookman Old Style" panose="02050604050505020204" pitchFamily="18" charset="0"/>
              </a:rPr>
              <a:t>) </a:t>
            </a:r>
          </a:p>
          <a:p>
            <a:r>
              <a:rPr lang="en-US" sz="2400" dirty="0">
                <a:solidFill>
                  <a:srgbClr val="000000"/>
                </a:solidFill>
                <a:latin typeface="Bookman Old Style" panose="02050604050505020204" pitchFamily="18" charset="0"/>
              </a:rPr>
              <a:t>• Apply this cluster to master (to master) to bring into desired state. </a:t>
            </a:r>
          </a:p>
          <a:p>
            <a:r>
              <a:rPr lang="en-US" sz="2400" dirty="0">
                <a:solidFill>
                  <a:srgbClr val="000000"/>
                </a:solidFill>
                <a:latin typeface="Bookman Old Style" panose="02050604050505020204" pitchFamily="18" charset="0"/>
              </a:rPr>
              <a:t>• Pods runs on node which is controlled by master. </a:t>
            </a:r>
          </a:p>
          <a:p>
            <a:endParaRPr lang="en-US" dirty="0">
              <a:solidFill>
                <a:srgbClr val="000000"/>
              </a:solidFill>
              <a:latin typeface="Bookman Old Style" panose="02050604050505020204" pitchFamily="18" charset="0"/>
            </a:endParaRPr>
          </a:p>
          <a:p>
            <a:r>
              <a:rPr lang="en-US" sz="3200" b="1" i="1" u="sng" dirty="0">
                <a:latin typeface="Bookman Old Style" panose="02050604050505020204" pitchFamily="18" charset="0"/>
              </a:rPr>
              <a:t>Role of master node: </a:t>
            </a:r>
            <a:endParaRPr lang="en-US" sz="2400" u="sng" dirty="0">
              <a:latin typeface="Cooper Black" panose="0208090404030B020404" pitchFamily="18" charset="0"/>
            </a:endParaRPr>
          </a:p>
          <a:p>
            <a:endParaRPr lang="en-US" sz="3200" dirty="0">
              <a:latin typeface="Bookman Old Style" panose="02050604050505020204" pitchFamily="18" charset="0"/>
            </a:endParaRPr>
          </a:p>
          <a:p>
            <a:r>
              <a:rPr lang="en-US" sz="2400" dirty="0">
                <a:solidFill>
                  <a:srgbClr val="004D85"/>
                </a:solidFill>
                <a:latin typeface="Bookman Old Style" panose="02050604050505020204" pitchFamily="18" charset="0"/>
              </a:rPr>
              <a:t>• </a:t>
            </a:r>
            <a:r>
              <a:rPr lang="en-US" sz="2400" dirty="0">
                <a:solidFill>
                  <a:srgbClr val="000000"/>
                </a:solidFill>
                <a:latin typeface="Bookman Old Style" panose="02050604050505020204" pitchFamily="18" charset="0"/>
              </a:rPr>
              <a:t>Kubernetes cluster contains running on bare metal/VM instance /Cloud instances/All mix. </a:t>
            </a:r>
          </a:p>
          <a:p>
            <a:r>
              <a:rPr lang="en-US" sz="2400" dirty="0">
                <a:solidFill>
                  <a:srgbClr val="000000"/>
                </a:solidFill>
                <a:latin typeface="Bookman Old Style" panose="02050604050505020204" pitchFamily="18" charset="0"/>
              </a:rPr>
              <a:t>• Kubernetes designates one or more of these as master and all others are workers. </a:t>
            </a:r>
          </a:p>
          <a:p>
            <a:r>
              <a:rPr lang="en-US" sz="2400" dirty="0">
                <a:solidFill>
                  <a:srgbClr val="000000"/>
                </a:solidFill>
                <a:latin typeface="Bookman Old Style" panose="02050604050505020204" pitchFamily="18" charset="0"/>
              </a:rPr>
              <a:t>• The master is now going to run set of k8s process. These process will insure smooth functioning of cluster these process are called Control plane. </a:t>
            </a:r>
          </a:p>
          <a:p>
            <a:r>
              <a:rPr lang="en-US" sz="2400" dirty="0">
                <a:solidFill>
                  <a:srgbClr val="000000"/>
                </a:solidFill>
                <a:latin typeface="Bookman Old Style" panose="02050604050505020204" pitchFamily="18" charset="0"/>
              </a:rPr>
              <a:t>• It can be multi master for high availability. </a:t>
            </a:r>
          </a:p>
          <a:p>
            <a:r>
              <a:rPr lang="en-US" sz="2400" dirty="0">
                <a:solidFill>
                  <a:srgbClr val="000000"/>
                </a:solidFill>
                <a:latin typeface="Bookman Old Style" panose="02050604050505020204" pitchFamily="18" charset="0"/>
              </a:rPr>
              <a:t>• Master runs control plane to run cluster smoothly. </a:t>
            </a:r>
          </a:p>
        </p:txBody>
      </p:sp>
    </p:spTree>
    <p:extLst>
      <p:ext uri="{BB962C8B-B14F-4D97-AF65-F5344CB8AC3E}">
        <p14:creationId xmlns:p14="http://schemas.microsoft.com/office/powerpoint/2010/main" val="664087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502918" y="655636"/>
            <a:ext cx="7205982" cy="5139869"/>
          </a:xfrm>
          <a:prstGeom prst="rect">
            <a:avLst/>
          </a:prstGeom>
          <a:noFill/>
        </p:spPr>
        <p:txBody>
          <a:bodyPr wrap="square" rtlCol="0">
            <a:spAutoFit/>
          </a:bodyPr>
          <a:lstStyle/>
          <a:p>
            <a:r>
              <a:rPr lang="en-US" sz="2400" b="1" i="0" u="sng" dirty="0" smtClean="0">
                <a:solidFill>
                  <a:srgbClr val="323E48"/>
                </a:solidFill>
                <a:effectLst/>
                <a:latin typeface="Arial" panose="020B0604020202020204" pitchFamily="34" charset="0"/>
                <a:cs typeface="Arial" panose="020B0604020202020204" pitchFamily="34" charset="0"/>
              </a:rPr>
              <a:t>What is </a:t>
            </a:r>
            <a:r>
              <a:rPr lang="en-US" sz="2400" b="1" u="sng" dirty="0">
                <a:solidFill>
                  <a:srgbClr val="323E48"/>
                </a:solidFill>
                <a:latin typeface="Arial" panose="020B0604020202020204" pitchFamily="34" charset="0"/>
                <a:cs typeface="Arial" panose="020B0604020202020204" pitchFamily="34" charset="0"/>
              </a:rPr>
              <a:t>M</a:t>
            </a:r>
            <a:r>
              <a:rPr lang="en-US" sz="2400" b="1" i="0" u="sng" dirty="0" smtClean="0">
                <a:solidFill>
                  <a:srgbClr val="323E48"/>
                </a:solidFill>
                <a:effectLst/>
                <a:latin typeface="Arial" panose="020B0604020202020204" pitchFamily="34" charset="0"/>
                <a:cs typeface="Arial" panose="020B0604020202020204" pitchFamily="34" charset="0"/>
              </a:rPr>
              <a:t>onolithic </a:t>
            </a:r>
            <a:r>
              <a:rPr lang="en-US" sz="2400" b="1" u="sng" dirty="0">
                <a:solidFill>
                  <a:srgbClr val="323E48"/>
                </a:solidFill>
                <a:latin typeface="Arial" panose="020B0604020202020204" pitchFamily="34" charset="0"/>
                <a:cs typeface="Arial" panose="020B0604020202020204" pitchFamily="34" charset="0"/>
              </a:rPr>
              <a:t>A</a:t>
            </a:r>
            <a:r>
              <a:rPr lang="en-US" sz="2400" b="1" i="0" u="sng" dirty="0" smtClean="0">
                <a:solidFill>
                  <a:srgbClr val="323E48"/>
                </a:solidFill>
                <a:effectLst/>
                <a:latin typeface="Arial" panose="020B0604020202020204" pitchFamily="34" charset="0"/>
                <a:cs typeface="Arial" panose="020B0604020202020204" pitchFamily="34" charset="0"/>
              </a:rPr>
              <a:t>pplications ?</a:t>
            </a:r>
          </a:p>
          <a:p>
            <a:endParaRPr lang="en-US" sz="2400" b="1" i="0" u="sng" dirty="0" smtClean="0">
              <a:solidFill>
                <a:srgbClr val="323E48"/>
              </a:solidFill>
              <a:effectLst/>
              <a:latin typeface="Arial" panose="020B0604020202020204" pitchFamily="34" charset="0"/>
              <a:cs typeface="Arial" panose="020B0604020202020204" pitchFamily="34" charset="0"/>
            </a:endParaRPr>
          </a:p>
          <a:p>
            <a:r>
              <a:rPr lang="en-US" sz="2000" b="0" i="0" dirty="0" smtClean="0">
                <a:solidFill>
                  <a:srgbClr val="323E48"/>
                </a:solidFill>
                <a:effectLst/>
                <a:latin typeface="Arial" panose="020B0604020202020204" pitchFamily="34" charset="0"/>
                <a:cs typeface="Arial" panose="020B0604020202020204" pitchFamily="34" charset="0"/>
              </a:rPr>
              <a:t>Monolithic applications are designed to handle multiple related tasks. They’re typically complex applications that encompass several tightly coupled functions. </a:t>
            </a:r>
          </a:p>
          <a:p>
            <a:endParaRPr lang="en-US" sz="2000" b="0" i="0" dirty="0" smtClean="0">
              <a:solidFill>
                <a:srgbClr val="323E48"/>
              </a:solidFill>
              <a:effectLst/>
              <a:latin typeface="Arial" panose="020B0604020202020204" pitchFamily="34" charset="0"/>
              <a:cs typeface="Arial" panose="020B0604020202020204" pitchFamily="34" charset="0"/>
            </a:endParaRPr>
          </a:p>
          <a:p>
            <a:r>
              <a:rPr lang="en-US" sz="2000" b="0" i="0" dirty="0" smtClean="0">
                <a:solidFill>
                  <a:srgbClr val="323E48"/>
                </a:solidFill>
                <a:effectLst/>
                <a:latin typeface="Arial" panose="020B0604020202020204" pitchFamily="34" charset="0"/>
                <a:cs typeface="Arial" panose="020B0604020202020204" pitchFamily="34" charset="0"/>
              </a:rPr>
              <a:t>For example, consider a monolithic ecommerce SaaS application. It might contain a web server, a load balancer, a catalog service that services up product images, an ordering system, a payment function, and a shipping component.</a:t>
            </a:r>
          </a:p>
          <a:p>
            <a:endParaRPr lang="en-US" sz="2000" b="0" i="0" dirty="0" smtClean="0">
              <a:solidFill>
                <a:srgbClr val="323E48"/>
              </a:solidFill>
              <a:effectLst/>
              <a:latin typeface="Arial" panose="020B0604020202020204" pitchFamily="34" charset="0"/>
              <a:cs typeface="Arial" panose="020B0604020202020204" pitchFamily="34" charset="0"/>
            </a:endParaRPr>
          </a:p>
          <a:p>
            <a:r>
              <a:rPr lang="en-US" sz="2000" b="0" i="0" dirty="0" smtClean="0">
                <a:solidFill>
                  <a:srgbClr val="323E48"/>
                </a:solidFill>
                <a:effectLst/>
                <a:latin typeface="Arial" panose="020B0604020202020204" pitchFamily="34" charset="0"/>
                <a:cs typeface="Arial" panose="020B0604020202020204" pitchFamily="34" charset="0"/>
              </a:rPr>
              <a:t>As you can imagine, given their broad scope, monolithic tools tend to have huge code bases. Making a small change in a single function can require compiling and testing the entire platform, which goes against the agile approach today’s developers favor.</a:t>
            </a:r>
            <a:endParaRPr lang="en-US" sz="2000" b="0" i="0" dirty="0">
              <a:solidFill>
                <a:srgbClr val="323E48"/>
              </a:solidFill>
              <a:effectLst/>
              <a:latin typeface="Arial" panose="020B0604020202020204" pitchFamily="34" charset="0"/>
              <a:cs typeface="Arial" panose="020B0604020202020204" pitchFamily="34" charset="0"/>
            </a:endParaRPr>
          </a:p>
        </p:txBody>
      </p:sp>
      <p:pic>
        <p:nvPicPr>
          <p:cNvPr id="1028" name="Picture 4" descr="Monolithic &amp; Microservices Architecture | by Henrique Siebert Domareski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475" y="1054101"/>
            <a:ext cx="3565525" cy="499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1716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0939"/>
            <a:ext cx="12064621" cy="6740307"/>
          </a:xfrm>
          <a:prstGeom prst="rect">
            <a:avLst/>
          </a:prstGeom>
          <a:noFill/>
        </p:spPr>
        <p:txBody>
          <a:bodyPr wrap="square" rtlCol="0">
            <a:spAutoFit/>
          </a:bodyPr>
          <a:lstStyle/>
          <a:p>
            <a:r>
              <a:rPr lang="en-US" sz="4800" b="1" u="sng" dirty="0">
                <a:solidFill>
                  <a:srgbClr val="000000"/>
                </a:solidFill>
                <a:latin typeface="Times New Roman" panose="02020603050405020304" pitchFamily="18" charset="0"/>
              </a:rPr>
              <a:t>Components of Control Plane (master):</a:t>
            </a:r>
            <a:r>
              <a:rPr lang="en-US" sz="4800" dirty="0">
                <a:solidFill>
                  <a:srgbClr val="000000"/>
                </a:solidFill>
                <a:latin typeface="Times New Roman" panose="02020603050405020304" pitchFamily="18" charset="0"/>
              </a:rPr>
              <a:t> </a:t>
            </a:r>
          </a:p>
          <a:p>
            <a:endParaRPr lang="en-US" sz="4800" dirty="0" smtClean="0">
              <a:solidFill>
                <a:srgbClr val="000000"/>
              </a:solidFill>
              <a:latin typeface="Times New Roman" panose="02020603050405020304" pitchFamily="18" charset="0"/>
            </a:endParaRPr>
          </a:p>
          <a:p>
            <a:r>
              <a:rPr lang="en-US" sz="4800" dirty="0" smtClean="0">
                <a:solidFill>
                  <a:srgbClr val="000000"/>
                </a:solidFill>
                <a:latin typeface="Times New Roman" panose="02020603050405020304" pitchFamily="18" charset="0"/>
              </a:rPr>
              <a:t>1</a:t>
            </a:r>
            <a:r>
              <a:rPr lang="en-US" sz="4800" dirty="0">
                <a:solidFill>
                  <a:srgbClr val="000000"/>
                </a:solidFill>
                <a:latin typeface="Times New Roman" panose="02020603050405020304" pitchFamily="18" charset="0"/>
              </a:rPr>
              <a:t>. </a:t>
            </a:r>
            <a:r>
              <a:rPr lang="en-US" sz="4800" dirty="0" smtClean="0">
                <a:solidFill>
                  <a:srgbClr val="000000"/>
                </a:solidFill>
                <a:latin typeface="Times New Roman" panose="02020603050405020304" pitchFamily="18" charset="0"/>
              </a:rPr>
              <a:t>Kube-API </a:t>
            </a:r>
            <a:r>
              <a:rPr lang="en-US" sz="4800" dirty="0">
                <a:solidFill>
                  <a:srgbClr val="000000"/>
                </a:solidFill>
                <a:latin typeface="Times New Roman" panose="02020603050405020304" pitchFamily="18" charset="0"/>
              </a:rPr>
              <a:t>server </a:t>
            </a:r>
          </a:p>
          <a:p>
            <a:endParaRPr lang="en-US" sz="4800" dirty="0" smtClean="0">
              <a:solidFill>
                <a:srgbClr val="000000"/>
              </a:solidFill>
              <a:latin typeface="Times New Roman" panose="02020603050405020304" pitchFamily="18" charset="0"/>
            </a:endParaRPr>
          </a:p>
          <a:p>
            <a:r>
              <a:rPr lang="en-US" sz="4800" dirty="0" smtClean="0">
                <a:solidFill>
                  <a:srgbClr val="000000"/>
                </a:solidFill>
                <a:latin typeface="Times New Roman" panose="02020603050405020304" pitchFamily="18" charset="0"/>
              </a:rPr>
              <a:t>2</a:t>
            </a:r>
            <a:r>
              <a:rPr lang="en-US" sz="4800" dirty="0">
                <a:solidFill>
                  <a:srgbClr val="000000"/>
                </a:solidFill>
                <a:latin typeface="Times New Roman" panose="02020603050405020304" pitchFamily="18" charset="0"/>
              </a:rPr>
              <a:t>. Etcd </a:t>
            </a:r>
          </a:p>
          <a:p>
            <a:endParaRPr lang="en-US" sz="4800" dirty="0" smtClean="0">
              <a:solidFill>
                <a:srgbClr val="000000"/>
              </a:solidFill>
              <a:latin typeface="Times New Roman" panose="02020603050405020304" pitchFamily="18" charset="0"/>
            </a:endParaRPr>
          </a:p>
          <a:p>
            <a:r>
              <a:rPr lang="en-US" sz="4800" dirty="0" smtClean="0">
                <a:solidFill>
                  <a:srgbClr val="000000"/>
                </a:solidFill>
                <a:latin typeface="Times New Roman" panose="02020603050405020304" pitchFamily="18" charset="0"/>
              </a:rPr>
              <a:t>3</a:t>
            </a:r>
            <a:r>
              <a:rPr lang="en-US" sz="4800" dirty="0">
                <a:solidFill>
                  <a:srgbClr val="000000"/>
                </a:solidFill>
                <a:latin typeface="Times New Roman" panose="02020603050405020304" pitchFamily="18" charset="0"/>
              </a:rPr>
              <a:t>. </a:t>
            </a:r>
            <a:r>
              <a:rPr lang="en-US" sz="4800" dirty="0" smtClean="0">
                <a:solidFill>
                  <a:srgbClr val="000000"/>
                </a:solidFill>
                <a:latin typeface="Times New Roman" panose="02020603050405020304" pitchFamily="18" charset="0"/>
              </a:rPr>
              <a:t>Kube-scheduler </a:t>
            </a:r>
            <a:endParaRPr lang="en-US" sz="4800" dirty="0">
              <a:solidFill>
                <a:srgbClr val="000000"/>
              </a:solidFill>
              <a:latin typeface="Times New Roman" panose="02020603050405020304" pitchFamily="18" charset="0"/>
            </a:endParaRPr>
          </a:p>
          <a:p>
            <a:endParaRPr lang="en-US" sz="4800" dirty="0" smtClean="0">
              <a:solidFill>
                <a:srgbClr val="000000"/>
              </a:solidFill>
              <a:latin typeface="Times New Roman" panose="02020603050405020304" pitchFamily="18" charset="0"/>
            </a:endParaRPr>
          </a:p>
          <a:p>
            <a:r>
              <a:rPr lang="en-US" sz="4800" dirty="0" smtClean="0">
                <a:solidFill>
                  <a:srgbClr val="000000"/>
                </a:solidFill>
                <a:latin typeface="Times New Roman" panose="02020603050405020304" pitchFamily="18" charset="0"/>
              </a:rPr>
              <a:t>4</a:t>
            </a:r>
            <a:r>
              <a:rPr lang="en-US" sz="4800" dirty="0">
                <a:solidFill>
                  <a:srgbClr val="000000"/>
                </a:solidFill>
                <a:latin typeface="Times New Roman" panose="02020603050405020304" pitchFamily="18" charset="0"/>
              </a:rPr>
              <a:t>. Controller manager</a:t>
            </a:r>
          </a:p>
        </p:txBody>
      </p:sp>
    </p:spTree>
    <p:extLst>
      <p:ext uri="{BB962C8B-B14F-4D97-AF65-F5344CB8AC3E}">
        <p14:creationId xmlns:p14="http://schemas.microsoft.com/office/powerpoint/2010/main" val="4153186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0943" y="234666"/>
            <a:ext cx="12010030" cy="6401753"/>
          </a:xfrm>
          <a:prstGeom prst="rect">
            <a:avLst/>
          </a:prstGeom>
          <a:noFill/>
        </p:spPr>
        <p:txBody>
          <a:bodyPr wrap="square" rtlCol="0">
            <a:spAutoFit/>
          </a:bodyPr>
          <a:lstStyle/>
          <a:p>
            <a:r>
              <a:rPr lang="en-US" b="1" u="sng" dirty="0" smtClean="0"/>
              <a:t>1.Kube-API </a:t>
            </a:r>
            <a:r>
              <a:rPr lang="en-US" b="1" u="sng" dirty="0"/>
              <a:t>server (for all communications</a:t>
            </a:r>
            <a:r>
              <a:rPr lang="en-US" b="1" u="sng" dirty="0" smtClean="0"/>
              <a:t>):</a:t>
            </a:r>
          </a:p>
          <a:p>
            <a:endParaRPr lang="en-US" b="1" u="sng" dirty="0"/>
          </a:p>
          <a:p>
            <a:r>
              <a:rPr lang="en-US" dirty="0">
                <a:latin typeface="Arial" panose="020B0604020202020204" pitchFamily="34" charset="0"/>
                <a:cs typeface="Arial" panose="020B0604020202020204" pitchFamily="34" charset="0"/>
              </a:rPr>
              <a:t>➢ This api-server interacts directly with user (</a:t>
            </a:r>
            <a:r>
              <a:rPr lang="en-US" dirty="0" err="1">
                <a:latin typeface="Arial" panose="020B0604020202020204" pitchFamily="34" charset="0"/>
                <a:cs typeface="Arial" panose="020B0604020202020204" pitchFamily="34" charset="0"/>
              </a:rPr>
              <a:t>i.e</a:t>
            </a:r>
            <a:r>
              <a:rPr lang="en-US" dirty="0">
                <a:latin typeface="Arial" panose="020B0604020202020204" pitchFamily="34" charset="0"/>
                <a:cs typeface="Arial" panose="020B0604020202020204" pitchFamily="34" charset="0"/>
              </a:rPr>
              <a:t> we apply .</a:t>
            </a:r>
            <a:r>
              <a:rPr lang="en-US" dirty="0" err="1">
                <a:latin typeface="Arial" panose="020B0604020202020204" pitchFamily="34" charset="0"/>
                <a:cs typeface="Arial" panose="020B0604020202020204" pitchFamily="34" charset="0"/>
              </a:rPr>
              <a:t>yml</a:t>
            </a:r>
            <a:r>
              <a:rPr lang="en-US" dirty="0">
                <a:latin typeface="Arial" panose="020B0604020202020204" pitchFamily="34" charset="0"/>
                <a:cs typeface="Arial" panose="020B0604020202020204" pitchFamily="34" charset="0"/>
              </a:rPr>
              <a:t> or </a:t>
            </a:r>
            <a:r>
              <a:rPr lang="en-US" dirty="0" err="1">
                <a:latin typeface="Arial" panose="020B0604020202020204" pitchFamily="34" charset="0"/>
                <a:cs typeface="Arial" panose="020B0604020202020204" pitchFamily="34" charset="0"/>
              </a:rPr>
              <a:t>json</a:t>
            </a:r>
            <a:r>
              <a:rPr lang="en-US" dirty="0">
                <a:latin typeface="Arial" panose="020B0604020202020204" pitchFamily="34" charset="0"/>
                <a:cs typeface="Arial" panose="020B0604020202020204" pitchFamily="34" charset="0"/>
              </a:rPr>
              <a:t> manifest to kube-apiserver).</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This kube-apiserver is meant to scale automatically as per load.</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Kube </a:t>
            </a:r>
            <a:r>
              <a:rPr lang="en-US" dirty="0" smtClean="0">
                <a:latin typeface="Arial" panose="020B0604020202020204" pitchFamily="34" charset="0"/>
                <a:cs typeface="Arial" panose="020B0604020202020204" pitchFamily="34" charset="0"/>
              </a:rPr>
              <a:t>api-server </a:t>
            </a:r>
            <a:r>
              <a:rPr lang="en-US" dirty="0">
                <a:latin typeface="Arial" panose="020B0604020202020204" pitchFamily="34" charset="0"/>
                <a:cs typeface="Arial" panose="020B0604020202020204" pitchFamily="34" charset="0"/>
              </a:rPr>
              <a:t>is front-end of control-plane.</a:t>
            </a:r>
          </a:p>
          <a:p>
            <a:endParaRPr lang="en-US" dirty="0"/>
          </a:p>
          <a:p>
            <a:r>
              <a:rPr lang="en-US" b="1" dirty="0" smtClean="0"/>
              <a:t>2</a:t>
            </a:r>
            <a:r>
              <a:rPr lang="en-US" b="1" dirty="0"/>
              <a:t>. </a:t>
            </a:r>
            <a:r>
              <a:rPr lang="en-US" b="1" u="sng" dirty="0">
                <a:latin typeface="Arial" panose="020B0604020202020204" pitchFamily="34" charset="0"/>
                <a:cs typeface="Arial" panose="020B0604020202020204" pitchFamily="34" charset="0"/>
              </a:rPr>
              <a:t>Etcd</a:t>
            </a:r>
            <a:r>
              <a:rPr lang="en-US" b="1" u="sng" dirty="0" smtClean="0">
                <a:latin typeface="Arial" panose="020B0604020202020204" pitchFamily="34" charset="0"/>
                <a:cs typeface="Arial" panose="020B0604020202020204" pitchFamily="34" charset="0"/>
              </a:rPr>
              <a:t>:</a:t>
            </a:r>
          </a:p>
          <a:p>
            <a:endParaRPr lang="en-US" b="1" u="sng"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It stores metadata and status of cluster.</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Etcd is consistent and high available store (key-value store).</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Source of touch for cluster state (info about state of cluster).</a:t>
            </a:r>
          </a:p>
          <a:p>
            <a:endParaRPr lang="en-US" sz="1400" dirty="0" smtClean="0"/>
          </a:p>
          <a:p>
            <a:r>
              <a:rPr lang="en-US" b="1" u="sng" dirty="0" smtClean="0"/>
              <a:t>Etcd </a:t>
            </a:r>
            <a:r>
              <a:rPr lang="en-US" b="1" u="sng" dirty="0"/>
              <a:t>has following features: -</a:t>
            </a:r>
          </a:p>
          <a:p>
            <a:endParaRPr lang="en-US" sz="1400" dirty="0" smtClean="0"/>
          </a:p>
          <a:p>
            <a:r>
              <a:rPr lang="en-US" sz="1600" dirty="0" smtClean="0">
                <a:latin typeface="Arial" panose="020B0604020202020204" pitchFamily="34" charset="0"/>
                <a:cs typeface="Arial" panose="020B0604020202020204" pitchFamily="34" charset="0"/>
              </a:rPr>
              <a:t>a</a:t>
            </a:r>
            <a:r>
              <a:rPr lang="en-US" sz="1600" dirty="0">
                <a:latin typeface="Arial" panose="020B0604020202020204" pitchFamily="34" charset="0"/>
                <a:cs typeface="Arial" panose="020B0604020202020204" pitchFamily="34" charset="0"/>
              </a:rPr>
              <a:t>. </a:t>
            </a:r>
            <a:r>
              <a:rPr lang="en-US" sz="1600" b="1" u="sng" dirty="0">
                <a:latin typeface="Arial" panose="020B0604020202020204" pitchFamily="34" charset="0"/>
                <a:cs typeface="Arial" panose="020B0604020202020204" pitchFamily="34" charset="0"/>
              </a:rPr>
              <a:t>Fully replicated</a:t>
            </a:r>
            <a:r>
              <a:rPr lang="en-US" sz="1600" u="sng"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entire state is available on every node in the cluster.</a:t>
            </a: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b</a:t>
            </a:r>
            <a:r>
              <a:rPr lang="en-US" sz="1600" dirty="0">
                <a:latin typeface="Arial" panose="020B0604020202020204" pitchFamily="34" charset="0"/>
                <a:cs typeface="Arial" panose="020B0604020202020204" pitchFamily="34" charset="0"/>
              </a:rPr>
              <a:t>. </a:t>
            </a:r>
            <a:r>
              <a:rPr lang="en-US" sz="1600" b="1" u="sng" dirty="0">
                <a:latin typeface="Arial" panose="020B0604020202020204" pitchFamily="34" charset="0"/>
                <a:cs typeface="Arial" panose="020B0604020202020204" pitchFamily="34" charset="0"/>
              </a:rPr>
              <a:t>Secure: </a:t>
            </a:r>
            <a:r>
              <a:rPr lang="en-US" dirty="0">
                <a:latin typeface="Arial" panose="020B0604020202020204" pitchFamily="34" charset="0"/>
                <a:cs typeface="Arial" panose="020B0604020202020204" pitchFamily="34" charset="0"/>
              </a:rPr>
              <a:t>implements automatic TLS with optional client-certificate authentication.</a:t>
            </a: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 </a:t>
            </a:r>
            <a:r>
              <a:rPr lang="en-US" sz="1600" b="1" u="sng" dirty="0">
                <a:latin typeface="Arial" panose="020B0604020202020204" pitchFamily="34" charset="0"/>
                <a:cs typeface="Arial" panose="020B0604020202020204" pitchFamily="34" charset="0"/>
              </a:rPr>
              <a:t>Fast: </a:t>
            </a:r>
            <a:r>
              <a:rPr lang="en-US" dirty="0">
                <a:latin typeface="Arial" panose="020B0604020202020204" pitchFamily="34" charset="0"/>
                <a:cs typeface="Arial" panose="020B0604020202020204" pitchFamily="34" charset="0"/>
              </a:rPr>
              <a:t>benchmarked at 10,000 writes per second.</a:t>
            </a:r>
          </a:p>
        </p:txBody>
      </p:sp>
    </p:spTree>
    <p:extLst>
      <p:ext uri="{BB962C8B-B14F-4D97-AF65-F5344CB8AC3E}">
        <p14:creationId xmlns:p14="http://schemas.microsoft.com/office/powerpoint/2010/main" val="3562600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715" y="-135532"/>
            <a:ext cx="12046197" cy="7017306"/>
          </a:xfrm>
          <a:prstGeom prst="rect">
            <a:avLst/>
          </a:prstGeom>
          <a:noFill/>
        </p:spPr>
        <p:txBody>
          <a:bodyPr wrap="square" rtlCol="0">
            <a:spAutoFit/>
          </a:bodyPr>
          <a:lstStyle/>
          <a:p>
            <a:endParaRPr lang="en-US" sz="1600" dirty="0"/>
          </a:p>
          <a:p>
            <a:r>
              <a:rPr lang="en-US" sz="2000" b="1" u="sng" dirty="0">
                <a:latin typeface="Arial" panose="020B0604020202020204" pitchFamily="34" charset="0"/>
                <a:cs typeface="Arial" panose="020B0604020202020204" pitchFamily="34" charset="0"/>
              </a:rPr>
              <a:t>3. Kube </a:t>
            </a:r>
            <a:r>
              <a:rPr lang="en-US" sz="2000" b="1" u="sng" dirty="0" smtClean="0">
                <a:latin typeface="Arial" panose="020B0604020202020204" pitchFamily="34" charset="0"/>
                <a:cs typeface="Arial" panose="020B0604020202020204" pitchFamily="34" charset="0"/>
              </a:rPr>
              <a:t>Scheduler</a:t>
            </a:r>
            <a:r>
              <a:rPr lang="en-US" sz="2000" b="1" u="sng" dirty="0">
                <a:latin typeface="Arial" panose="020B0604020202020204" pitchFamily="34" charset="0"/>
                <a:cs typeface="Arial" panose="020B0604020202020204" pitchFamily="34" charset="0"/>
              </a:rPr>
              <a:t>: </a:t>
            </a:r>
            <a:endParaRPr lang="en-US" sz="2000" b="1" u="sng" dirty="0" smtClean="0">
              <a:latin typeface="Arial" panose="020B0604020202020204" pitchFamily="34" charset="0"/>
              <a:cs typeface="Arial" panose="020B0604020202020204" pitchFamily="34" charset="0"/>
            </a:endParaRPr>
          </a:p>
          <a:p>
            <a:endParaRPr lang="en-US" sz="2000" u="sng"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When </a:t>
            </a:r>
            <a:r>
              <a:rPr lang="en-US" dirty="0">
                <a:latin typeface="Arial" panose="020B0604020202020204" pitchFamily="34" charset="0"/>
                <a:cs typeface="Arial" panose="020B0604020202020204" pitchFamily="34" charset="0"/>
              </a:rPr>
              <a:t>users make request for the creation and management of PODs, kube scheduler is going to take action on </a:t>
            </a:r>
            <a:r>
              <a:rPr lang="en-US" dirty="0" smtClean="0">
                <a:latin typeface="Arial" panose="020B0604020202020204" pitchFamily="34" charset="0"/>
                <a:cs typeface="Arial" panose="020B0604020202020204" pitchFamily="34" charset="0"/>
              </a:rPr>
              <a:t>these requests</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Handles </a:t>
            </a:r>
            <a:r>
              <a:rPr lang="en-US" dirty="0">
                <a:latin typeface="Arial" panose="020B0604020202020204" pitchFamily="34" charset="0"/>
                <a:cs typeface="Arial" panose="020B0604020202020204" pitchFamily="34" charset="0"/>
              </a:rPr>
              <a:t>POD creation and management. </a:t>
            </a:r>
          </a:p>
          <a:p>
            <a:pPr marL="285750" indent="-28575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Kube </a:t>
            </a:r>
            <a:r>
              <a:rPr lang="en-US" dirty="0">
                <a:latin typeface="Arial" panose="020B0604020202020204" pitchFamily="34" charset="0"/>
                <a:cs typeface="Arial" panose="020B0604020202020204" pitchFamily="34" charset="0"/>
              </a:rPr>
              <a:t>scheduler match/ assign any node to create and run PODs. </a:t>
            </a:r>
          </a:p>
          <a:p>
            <a:pPr marL="285750" indent="-28575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A </a:t>
            </a:r>
            <a:r>
              <a:rPr lang="en-US" dirty="0">
                <a:latin typeface="Arial" panose="020B0604020202020204" pitchFamily="34" charset="0"/>
                <a:cs typeface="Arial" panose="020B0604020202020204" pitchFamily="34" charset="0"/>
              </a:rPr>
              <a:t>scheduler watches for newly created PODs that have no node assigned. For every POD that the scheduler discovers the scheduler becomes responsible for finding best node for that POD to run on. </a:t>
            </a:r>
          </a:p>
          <a:p>
            <a:pPr marL="285750" indent="-28575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Scheduler </a:t>
            </a:r>
            <a:r>
              <a:rPr lang="en-US" dirty="0">
                <a:latin typeface="Arial" panose="020B0604020202020204" pitchFamily="34" charset="0"/>
                <a:cs typeface="Arial" panose="020B0604020202020204" pitchFamily="34" charset="0"/>
              </a:rPr>
              <a:t>gets the information for hardware configuration from configuration file and schedules the PODs on nodes accordingly. </a:t>
            </a:r>
          </a:p>
          <a:p>
            <a:endParaRPr lang="en-US" sz="1600" dirty="0"/>
          </a:p>
          <a:p>
            <a:r>
              <a:rPr lang="en-US" sz="2000" b="1" u="sng" dirty="0">
                <a:latin typeface="Arial" panose="020B0604020202020204" pitchFamily="34" charset="0"/>
                <a:cs typeface="Arial" panose="020B0604020202020204" pitchFamily="34" charset="0"/>
              </a:rPr>
              <a:t>4. Controller Manager: </a:t>
            </a:r>
            <a:endParaRPr lang="en-US" sz="2000" u="sng" dirty="0">
              <a:latin typeface="Arial" panose="020B0604020202020204" pitchFamily="34" charset="0"/>
              <a:cs typeface="Arial" panose="020B0604020202020204" pitchFamily="34" charset="0"/>
            </a:endParaRPr>
          </a:p>
          <a:p>
            <a:endParaRPr lang="en-US" sz="1600" dirty="0" smtClean="0"/>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Make </a:t>
            </a:r>
            <a:r>
              <a:rPr lang="en-US" dirty="0">
                <a:latin typeface="Arial" panose="020B0604020202020204" pitchFamily="34" charset="0"/>
                <a:cs typeface="Arial" panose="020B0604020202020204" pitchFamily="34" charset="0"/>
              </a:rPr>
              <a:t>sure that actual state of cluster matches the desired state. </a:t>
            </a:r>
          </a:p>
          <a:p>
            <a:pPr marL="285750" indent="-28575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Two </a:t>
            </a:r>
            <a:r>
              <a:rPr lang="en-US" dirty="0">
                <a:latin typeface="Arial" panose="020B0604020202020204" pitchFamily="34" charset="0"/>
                <a:cs typeface="Arial" panose="020B0604020202020204" pitchFamily="34" charset="0"/>
              </a:rPr>
              <a:t>possible choices for controller manager: </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If k8s on cloud, then it will be cloud-controller-manager. </a:t>
            </a: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 If k8s on non-cloud then it will be kube-controller-manager </a:t>
            </a:r>
          </a:p>
        </p:txBody>
      </p:sp>
    </p:spTree>
    <p:extLst>
      <p:ext uri="{BB962C8B-B14F-4D97-AF65-F5344CB8AC3E}">
        <p14:creationId xmlns:p14="http://schemas.microsoft.com/office/powerpoint/2010/main" val="509397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64026"/>
            <a:ext cx="12192000" cy="5693866"/>
          </a:xfrm>
          <a:prstGeom prst="rect">
            <a:avLst/>
          </a:prstGeom>
          <a:noFill/>
        </p:spPr>
        <p:txBody>
          <a:bodyPr wrap="square" rtlCol="0">
            <a:spAutoFit/>
          </a:bodyPr>
          <a:lstStyle/>
          <a:p>
            <a:r>
              <a:rPr lang="en-US" sz="3200" b="1" u="sng" dirty="0">
                <a:latin typeface="Arial" panose="020B0604020202020204" pitchFamily="34" charset="0"/>
                <a:cs typeface="Arial" panose="020B0604020202020204" pitchFamily="34" charset="0"/>
              </a:rPr>
              <a:t>Components on master that runs controller: </a:t>
            </a:r>
          </a:p>
          <a:p>
            <a:endParaRPr lang="en-US" sz="2400" dirty="0" smtClean="0">
              <a:latin typeface="Arial" panose="020B0604020202020204" pitchFamily="34" charset="0"/>
              <a:cs typeface="Arial" panose="020B0604020202020204" pitchFamily="34" charset="0"/>
            </a:endParaRPr>
          </a:p>
          <a:p>
            <a:r>
              <a:rPr lang="en-US" sz="2800" b="1" u="sng" dirty="0" smtClean="0">
                <a:latin typeface="Arial" panose="020B0604020202020204" pitchFamily="34" charset="0"/>
                <a:cs typeface="Arial" panose="020B0604020202020204" pitchFamily="34" charset="0"/>
              </a:rPr>
              <a:t>a</a:t>
            </a:r>
            <a:r>
              <a:rPr lang="en-US" sz="2800" b="1" u="sng" dirty="0">
                <a:latin typeface="Arial" panose="020B0604020202020204" pitchFamily="34" charset="0"/>
                <a:cs typeface="Arial" panose="020B0604020202020204" pitchFamily="34" charset="0"/>
              </a:rPr>
              <a:t>. Node controller:</a:t>
            </a:r>
            <a:r>
              <a:rPr lang="en-US" sz="2400" b="1"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for checking the cloud providers to determine of a node </a:t>
            </a:r>
            <a:r>
              <a:rPr lang="en-US" sz="2800" dirty="0" smtClean="0">
                <a:latin typeface="Arial" panose="020B0604020202020204" pitchFamily="34" charset="0"/>
                <a:cs typeface="Arial" panose="020B0604020202020204" pitchFamily="34" charset="0"/>
              </a:rPr>
              <a:t>  has </a:t>
            </a:r>
            <a:r>
              <a:rPr lang="en-US" sz="2800" dirty="0">
                <a:latin typeface="Arial" panose="020B0604020202020204" pitchFamily="34" charset="0"/>
                <a:cs typeface="Arial" panose="020B0604020202020204" pitchFamily="34" charset="0"/>
              </a:rPr>
              <a:t>been detected in the cloud after id stops responding</a:t>
            </a:r>
            <a:r>
              <a:rPr lang="en-US" sz="2400" dirty="0">
                <a:latin typeface="Arial" panose="020B0604020202020204" pitchFamily="34" charset="0"/>
                <a:cs typeface="Arial" panose="020B0604020202020204" pitchFamily="34" charset="0"/>
              </a:rPr>
              <a:t>. </a:t>
            </a:r>
          </a:p>
          <a:p>
            <a:endParaRPr lang="en-US" sz="2800" b="1" u="sng" dirty="0" smtClean="0">
              <a:latin typeface="Arial" panose="020B0604020202020204" pitchFamily="34" charset="0"/>
              <a:cs typeface="Arial" panose="020B0604020202020204" pitchFamily="34" charset="0"/>
            </a:endParaRPr>
          </a:p>
          <a:p>
            <a:r>
              <a:rPr lang="en-US" sz="2800" b="1" u="sng" dirty="0" smtClean="0">
                <a:latin typeface="Arial" panose="020B0604020202020204" pitchFamily="34" charset="0"/>
                <a:cs typeface="Arial" panose="020B0604020202020204" pitchFamily="34" charset="0"/>
              </a:rPr>
              <a:t>b</a:t>
            </a:r>
            <a:r>
              <a:rPr lang="en-US" sz="2800" b="1" u="sng" dirty="0">
                <a:latin typeface="Arial" panose="020B0604020202020204" pitchFamily="34" charset="0"/>
                <a:cs typeface="Arial" panose="020B0604020202020204" pitchFamily="34" charset="0"/>
              </a:rPr>
              <a:t>. Route controller: </a:t>
            </a:r>
            <a:r>
              <a:rPr lang="en-US" sz="2800" dirty="0">
                <a:latin typeface="Arial" panose="020B0604020202020204" pitchFamily="34" charset="0"/>
                <a:cs typeface="Arial" panose="020B0604020202020204" pitchFamily="34" charset="0"/>
              </a:rPr>
              <a:t>responsible for setting up network, routes on your cloud</a:t>
            </a:r>
            <a:r>
              <a:rPr lang="en-US" sz="2400" dirty="0">
                <a:latin typeface="Arial" panose="020B0604020202020204" pitchFamily="34" charset="0"/>
                <a:cs typeface="Arial" panose="020B0604020202020204" pitchFamily="34" charset="0"/>
              </a:rPr>
              <a:t>. </a:t>
            </a:r>
          </a:p>
          <a:p>
            <a:endParaRPr lang="en-US" sz="2800" b="1" u="sng" dirty="0" smtClean="0">
              <a:latin typeface="Arial" panose="020B0604020202020204" pitchFamily="34" charset="0"/>
              <a:cs typeface="Arial" panose="020B0604020202020204" pitchFamily="34" charset="0"/>
            </a:endParaRPr>
          </a:p>
          <a:p>
            <a:r>
              <a:rPr lang="en-US" sz="2800" b="1" u="sng" dirty="0" smtClean="0">
                <a:latin typeface="Arial" panose="020B0604020202020204" pitchFamily="34" charset="0"/>
                <a:cs typeface="Arial" panose="020B0604020202020204" pitchFamily="34" charset="0"/>
              </a:rPr>
              <a:t>c</a:t>
            </a:r>
            <a:r>
              <a:rPr lang="en-US" sz="2800" b="1" u="sng" dirty="0">
                <a:latin typeface="Arial" panose="020B0604020202020204" pitchFamily="34" charset="0"/>
                <a:cs typeface="Arial" panose="020B0604020202020204" pitchFamily="34" charset="0"/>
              </a:rPr>
              <a:t>. Service controller: </a:t>
            </a:r>
            <a:r>
              <a:rPr lang="en-US" sz="2800" dirty="0">
                <a:latin typeface="Arial" panose="020B0604020202020204" pitchFamily="34" charset="0"/>
                <a:cs typeface="Arial" panose="020B0604020202020204" pitchFamily="34" charset="0"/>
              </a:rPr>
              <a:t>responsible for load balancers on your cloud against services of type load balancers. </a:t>
            </a:r>
          </a:p>
          <a:p>
            <a:endParaRPr lang="en-US" sz="2800" b="1" u="sng" dirty="0" smtClean="0">
              <a:latin typeface="Arial" panose="020B0604020202020204" pitchFamily="34" charset="0"/>
              <a:cs typeface="Arial" panose="020B0604020202020204" pitchFamily="34" charset="0"/>
            </a:endParaRPr>
          </a:p>
          <a:p>
            <a:r>
              <a:rPr lang="en-US" sz="2800" b="1" u="sng" dirty="0" smtClean="0">
                <a:latin typeface="Arial" panose="020B0604020202020204" pitchFamily="34" charset="0"/>
                <a:cs typeface="Arial" panose="020B0604020202020204" pitchFamily="34" charset="0"/>
              </a:rPr>
              <a:t>d</a:t>
            </a:r>
            <a:r>
              <a:rPr lang="en-US" sz="2800" b="1" u="sng" dirty="0">
                <a:latin typeface="Arial" panose="020B0604020202020204" pitchFamily="34" charset="0"/>
                <a:cs typeface="Arial" panose="020B0604020202020204" pitchFamily="34" charset="0"/>
              </a:rPr>
              <a:t>. Volume controller: </a:t>
            </a:r>
            <a:r>
              <a:rPr lang="en-US" sz="2800" dirty="0">
                <a:latin typeface="Arial" panose="020B0604020202020204" pitchFamily="34" charset="0"/>
                <a:cs typeface="Arial" panose="020B0604020202020204" pitchFamily="34" charset="0"/>
              </a:rPr>
              <a:t>for creating, attaching and mounting volumes and interacting with the cloud provider to orchestrate volume.</a:t>
            </a:r>
          </a:p>
        </p:txBody>
      </p:sp>
    </p:spTree>
    <p:extLst>
      <p:ext uri="{BB962C8B-B14F-4D97-AF65-F5344CB8AC3E}">
        <p14:creationId xmlns:p14="http://schemas.microsoft.com/office/powerpoint/2010/main" val="18720915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719" y="27294"/>
            <a:ext cx="12032550" cy="6678751"/>
          </a:xfrm>
          <a:prstGeom prst="rect">
            <a:avLst/>
          </a:prstGeom>
          <a:noFill/>
        </p:spPr>
        <p:txBody>
          <a:bodyPr wrap="square" rtlCol="0">
            <a:spAutoFit/>
          </a:bodyPr>
          <a:lstStyle/>
          <a:p>
            <a:r>
              <a:rPr lang="en-US" sz="2400" b="1" u="sng" dirty="0"/>
              <a:t>POD: </a:t>
            </a:r>
            <a:endParaRPr lang="en-US" sz="2400" b="1" u="sng" dirty="0" smtClean="0"/>
          </a:p>
          <a:p>
            <a:endParaRPr lang="en-US" sz="2400" u="sng" dirty="0"/>
          </a:p>
          <a:p>
            <a:r>
              <a:rPr lang="en-US" sz="2000" dirty="0"/>
              <a:t>➢ Smallest unit in Kubernetes. </a:t>
            </a:r>
            <a:endParaRPr lang="en-US" sz="2000" dirty="0" smtClean="0"/>
          </a:p>
          <a:p>
            <a:endParaRPr lang="en-US" sz="2000" dirty="0"/>
          </a:p>
          <a:p>
            <a:r>
              <a:rPr lang="en-US" sz="2000" dirty="0"/>
              <a:t>➢ POD is a group of one or more containers that are deployed together on the same host. </a:t>
            </a:r>
          </a:p>
          <a:p>
            <a:endParaRPr lang="en-US" sz="2000" dirty="0" smtClean="0"/>
          </a:p>
          <a:p>
            <a:r>
              <a:rPr lang="en-US" sz="2000" dirty="0" smtClean="0"/>
              <a:t>➢ </a:t>
            </a:r>
            <a:r>
              <a:rPr lang="en-US" sz="2000" dirty="0"/>
              <a:t>A cluster is a group of nodes. </a:t>
            </a:r>
          </a:p>
          <a:p>
            <a:endParaRPr lang="en-US" sz="2000" dirty="0" smtClean="0"/>
          </a:p>
          <a:p>
            <a:r>
              <a:rPr lang="en-US" sz="2000" dirty="0" smtClean="0"/>
              <a:t>➢ </a:t>
            </a:r>
            <a:r>
              <a:rPr lang="en-US" sz="2000" dirty="0"/>
              <a:t>A cluster has at least one worker node and master node. </a:t>
            </a:r>
          </a:p>
          <a:p>
            <a:endParaRPr lang="en-US" sz="2000" dirty="0" smtClean="0"/>
          </a:p>
          <a:p>
            <a:r>
              <a:rPr lang="en-US" sz="2000" dirty="0" smtClean="0"/>
              <a:t>➢ </a:t>
            </a:r>
            <a:r>
              <a:rPr lang="en-US" sz="2000" dirty="0"/>
              <a:t>In Kubernetes the control unit is the POD, not containers. </a:t>
            </a:r>
          </a:p>
          <a:p>
            <a:endParaRPr lang="en-US" sz="2000" dirty="0" smtClean="0"/>
          </a:p>
          <a:p>
            <a:r>
              <a:rPr lang="en-US" sz="2000" dirty="0" smtClean="0"/>
              <a:t>➢ </a:t>
            </a:r>
            <a:r>
              <a:rPr lang="en-US" sz="2000" dirty="0"/>
              <a:t>It consists of one or more tightly coupled containers. </a:t>
            </a:r>
          </a:p>
          <a:p>
            <a:endParaRPr lang="en-US" sz="2000" dirty="0" smtClean="0"/>
          </a:p>
          <a:p>
            <a:r>
              <a:rPr lang="en-US" sz="2000" dirty="0" smtClean="0"/>
              <a:t>➢ </a:t>
            </a:r>
            <a:r>
              <a:rPr lang="en-US" sz="2000" dirty="0"/>
              <a:t>POD runs on node which is control by master. </a:t>
            </a:r>
          </a:p>
          <a:p>
            <a:endParaRPr lang="en-US" sz="2000" dirty="0" smtClean="0"/>
          </a:p>
          <a:p>
            <a:r>
              <a:rPr lang="en-US" sz="2000" dirty="0" smtClean="0"/>
              <a:t>➢ </a:t>
            </a:r>
            <a:r>
              <a:rPr lang="en-US" sz="2000" dirty="0"/>
              <a:t>Kubernetes only knows about PODs (does not know about individual container). </a:t>
            </a:r>
          </a:p>
          <a:p>
            <a:endParaRPr lang="en-US" sz="2000" dirty="0" smtClean="0"/>
          </a:p>
          <a:p>
            <a:r>
              <a:rPr lang="en-US" sz="2000" dirty="0" smtClean="0"/>
              <a:t>➢ </a:t>
            </a:r>
            <a:r>
              <a:rPr lang="en-US" sz="2000" dirty="0"/>
              <a:t>Cannot start containers without a POD. </a:t>
            </a:r>
          </a:p>
          <a:p>
            <a:endParaRPr lang="en-US" sz="2000" dirty="0" smtClean="0"/>
          </a:p>
          <a:p>
            <a:r>
              <a:rPr lang="en-US" sz="2000" dirty="0" smtClean="0"/>
              <a:t>➢ </a:t>
            </a:r>
            <a:r>
              <a:rPr lang="en-US" sz="2000" dirty="0"/>
              <a:t>One POD usually contains one container. </a:t>
            </a:r>
          </a:p>
        </p:txBody>
      </p:sp>
    </p:spTree>
    <p:extLst>
      <p:ext uri="{BB962C8B-B14F-4D97-AF65-F5344CB8AC3E}">
        <p14:creationId xmlns:p14="http://schemas.microsoft.com/office/powerpoint/2010/main" val="42804929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719" y="232012"/>
            <a:ext cx="12005254" cy="6247864"/>
          </a:xfrm>
          <a:prstGeom prst="rect">
            <a:avLst/>
          </a:prstGeom>
          <a:noFill/>
        </p:spPr>
        <p:txBody>
          <a:bodyPr wrap="square" rtlCol="0">
            <a:spAutoFit/>
          </a:bodyPr>
          <a:lstStyle/>
          <a:p>
            <a:r>
              <a:rPr lang="en-US" sz="2400" b="1" u="sng" dirty="0">
                <a:latin typeface="Arial" panose="020B0604020202020204" pitchFamily="34" charset="0"/>
                <a:cs typeface="Arial" panose="020B0604020202020204" pitchFamily="34" charset="0"/>
              </a:rPr>
              <a:t>Multi container PODs: </a:t>
            </a:r>
            <a:endParaRPr lang="en-US" sz="2400" b="1" u="sng" dirty="0" smtClean="0">
              <a:latin typeface="Arial" panose="020B0604020202020204" pitchFamily="34" charset="0"/>
              <a:cs typeface="Arial" panose="020B0604020202020204" pitchFamily="34" charset="0"/>
            </a:endParaRPr>
          </a:p>
          <a:p>
            <a:endParaRPr lang="en-US" sz="2400" b="1" u="sng"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Share access to memory space. </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Connect to each other using local host &lt;container port&gt;. </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Share access to the same volume. </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Containers within POD are deployed in an all-or-nothing manner. </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Entire POD is hosted on the same node (scheduler will decide about which node).</a:t>
            </a:r>
          </a:p>
          <a:p>
            <a:endParaRPr lang="en-US" sz="2000" dirty="0">
              <a:latin typeface="Arial" panose="020B0604020202020204" pitchFamily="34" charset="0"/>
              <a:cs typeface="Arial" panose="020B0604020202020204" pitchFamily="34" charset="0"/>
            </a:endParaRPr>
          </a:p>
          <a:p>
            <a:r>
              <a:rPr lang="en-US" sz="2400" b="1" u="sng" dirty="0">
                <a:latin typeface="Arial" panose="020B0604020202020204" pitchFamily="34" charset="0"/>
                <a:cs typeface="Arial" panose="020B0604020202020204" pitchFamily="34" charset="0"/>
              </a:rPr>
              <a:t>POD limitations: </a:t>
            </a:r>
          </a:p>
          <a:p>
            <a:endParaRPr lang="en-US" sz="20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No auto healing or auto scaling. </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POD crashes. </a:t>
            </a:r>
          </a:p>
        </p:txBody>
      </p:sp>
    </p:spTree>
    <p:extLst>
      <p:ext uri="{BB962C8B-B14F-4D97-AF65-F5344CB8AC3E}">
        <p14:creationId xmlns:p14="http://schemas.microsoft.com/office/powerpoint/2010/main" val="401634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719" y="272955"/>
            <a:ext cx="12032550" cy="6086903"/>
          </a:xfrm>
          <a:prstGeom prst="rect">
            <a:avLst/>
          </a:prstGeom>
          <a:noFill/>
        </p:spPr>
        <p:txBody>
          <a:bodyPr wrap="square" rtlCol="0">
            <a:spAutoFit/>
          </a:bodyPr>
          <a:lstStyle/>
          <a:p>
            <a:r>
              <a:rPr lang="en-US" sz="2400" b="1" u="sng" dirty="0">
                <a:latin typeface="Arial" panose="020B0604020202020204" pitchFamily="34" charset="0"/>
                <a:cs typeface="Arial" panose="020B0604020202020204" pitchFamily="34" charset="0"/>
              </a:rPr>
              <a:t>Higher level Kubernetes objects: </a:t>
            </a:r>
            <a:endParaRPr lang="en-US" sz="2400" b="1" u="sng" dirty="0" smtClean="0">
              <a:latin typeface="Arial" panose="020B0604020202020204" pitchFamily="34" charset="0"/>
              <a:cs typeface="Arial" panose="020B0604020202020204" pitchFamily="34" charset="0"/>
            </a:endParaRPr>
          </a:p>
          <a:p>
            <a:endParaRPr lang="en-US" sz="2400" b="1" u="sng"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Replication set: auto scaling and auto healing </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Deployment: versioning and rollback </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c</a:t>
            </a:r>
            <a:r>
              <a:rPr lang="en-US" sz="2000" dirty="0">
                <a:latin typeface="Arial" panose="020B0604020202020204" pitchFamily="34" charset="0"/>
                <a:cs typeface="Arial" panose="020B0604020202020204" pitchFamily="34" charset="0"/>
              </a:rPr>
              <a:t>. Service: </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d</a:t>
            </a:r>
            <a:r>
              <a:rPr lang="en-US" sz="2000" dirty="0">
                <a:latin typeface="Arial" panose="020B0604020202020204" pitchFamily="34" charset="0"/>
                <a:cs typeface="Arial" panose="020B0604020202020204" pitchFamily="34" charset="0"/>
              </a:rPr>
              <a:t>. Static (non-ephemeral) IP and networking. </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e</a:t>
            </a:r>
            <a:r>
              <a:rPr lang="en-US" sz="2000" dirty="0">
                <a:latin typeface="Arial" panose="020B0604020202020204" pitchFamily="34" charset="0"/>
                <a:cs typeface="Arial" panose="020B0604020202020204" pitchFamily="34" charset="0"/>
              </a:rPr>
              <a:t>. Volume: non-ephemeral storage. </a:t>
            </a:r>
          </a:p>
          <a:p>
            <a:endParaRPr lang="en-US" dirty="0">
              <a:latin typeface="Arial" panose="020B0604020202020204" pitchFamily="34" charset="0"/>
              <a:cs typeface="Arial" panose="020B0604020202020204" pitchFamily="34" charset="0"/>
            </a:endParaRPr>
          </a:p>
          <a:p>
            <a:r>
              <a:rPr lang="en-US" sz="2400" b="1" u="sng" dirty="0">
                <a:latin typeface="Arial" panose="020B0604020202020204" pitchFamily="34" charset="0"/>
                <a:cs typeface="Arial" panose="020B0604020202020204" pitchFamily="34" charset="0"/>
              </a:rPr>
              <a:t>Important: </a:t>
            </a:r>
          </a:p>
          <a:p>
            <a:endParaRPr lang="en-US" sz="2000" dirty="0" smtClean="0">
              <a:latin typeface="Arial" panose="020B0604020202020204" pitchFamily="34" charset="0"/>
              <a:cs typeface="Arial" panose="020B0604020202020204" pitchFamily="34" charset="0"/>
            </a:endParaRPr>
          </a:p>
          <a:p>
            <a:r>
              <a:rPr lang="en-US" sz="2000" dirty="0" err="1" smtClean="0">
                <a:latin typeface="Arial" panose="020B0604020202020204" pitchFamily="34" charset="0"/>
                <a:cs typeface="Arial" panose="020B0604020202020204" pitchFamily="34" charset="0"/>
              </a:rPr>
              <a:t>Kubectl</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single cloud </a:t>
            </a:r>
          </a:p>
          <a:p>
            <a:endParaRPr lang="en-US" sz="2000" dirty="0" smtClean="0">
              <a:latin typeface="Arial" panose="020B0604020202020204" pitchFamily="34" charset="0"/>
              <a:cs typeface="Arial" panose="020B0604020202020204" pitchFamily="34" charset="0"/>
            </a:endParaRPr>
          </a:p>
          <a:p>
            <a:r>
              <a:rPr lang="en-US" sz="2000" dirty="0" err="1" smtClean="0">
                <a:latin typeface="Arial" panose="020B0604020202020204" pitchFamily="34" charset="0"/>
                <a:cs typeface="Arial" panose="020B0604020202020204" pitchFamily="34" charset="0"/>
              </a:rPr>
              <a:t>Kubeadm</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on premise </a:t>
            </a:r>
          </a:p>
          <a:p>
            <a:endParaRPr lang="en-US" sz="2000" dirty="0" smtClean="0">
              <a:latin typeface="Arial" panose="020B0604020202020204" pitchFamily="34" charset="0"/>
              <a:cs typeface="Arial" panose="020B0604020202020204" pitchFamily="34" charset="0"/>
            </a:endParaRPr>
          </a:p>
          <a:p>
            <a:r>
              <a:rPr lang="en-US" sz="2000" dirty="0" err="1" smtClean="0">
                <a:latin typeface="Arial" panose="020B0604020202020204" pitchFamily="34" charset="0"/>
                <a:cs typeface="Arial" panose="020B0604020202020204" pitchFamily="34" charset="0"/>
              </a:rPr>
              <a:t>Kubefed</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federated </a:t>
            </a:r>
          </a:p>
        </p:txBody>
      </p:sp>
    </p:spTree>
    <p:extLst>
      <p:ext uri="{BB962C8B-B14F-4D97-AF65-F5344CB8AC3E}">
        <p14:creationId xmlns:p14="http://schemas.microsoft.com/office/powerpoint/2010/main" val="1019625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700"/>
            <a:ext cx="12192000" cy="7294305"/>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The basic Kubernetes objects includes</a:t>
            </a: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1. Pod</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2. Service</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3. Volume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4</a:t>
            </a:r>
            <a:r>
              <a:rPr lang="en-US" dirty="0" smtClean="0">
                <a:latin typeface="Arial" panose="020B0604020202020204" pitchFamily="34" charset="0"/>
                <a:cs typeface="Arial" panose="020B0604020202020204" pitchFamily="34" charset="0"/>
              </a:rPr>
              <a:t>. Namespace</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5. </a:t>
            </a:r>
            <a:r>
              <a:rPr lang="en-US" dirty="0" err="1" smtClean="0">
                <a:latin typeface="Arial" panose="020B0604020202020204" pitchFamily="34" charset="0"/>
                <a:cs typeface="Arial" panose="020B0604020202020204" pitchFamily="34" charset="0"/>
              </a:rPr>
              <a:t>ReplicaSets</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controller</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6. Secrets</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7. </a:t>
            </a:r>
            <a:r>
              <a:rPr lang="en-US" dirty="0" err="1" smtClean="0">
                <a:latin typeface="Arial" panose="020B0604020202020204" pitchFamily="34" charset="0"/>
                <a:cs typeface="Arial" panose="020B0604020202020204" pitchFamily="34" charset="0"/>
              </a:rPr>
              <a:t>Configmaps</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8. Deployments</a:t>
            </a:r>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9. Jobs</a:t>
            </a:r>
          </a:p>
          <a:p>
            <a:r>
              <a:rPr lang="en-US" dirty="0" smtClean="0">
                <a:latin typeface="Arial" panose="020B0604020202020204" pitchFamily="34" charset="0"/>
                <a:cs typeface="Arial" panose="020B0604020202020204" pitchFamily="34" charset="0"/>
              </a:rPr>
              <a:t>10.Demonsets</a:t>
            </a:r>
          </a:p>
          <a:p>
            <a:r>
              <a:rPr lang="en-US" dirty="0" smtClean="0">
                <a:latin typeface="Arial" panose="020B0604020202020204" pitchFamily="34" charset="0"/>
                <a:cs typeface="Arial" panose="020B0604020202020204" pitchFamily="34" charset="0"/>
              </a:rPr>
              <a:t>11.NodePort</a:t>
            </a:r>
          </a:p>
          <a:p>
            <a:r>
              <a:rPr lang="en-US" dirty="0" smtClean="0">
                <a:latin typeface="Arial" panose="020B0604020202020204" pitchFamily="34" charset="0"/>
                <a:cs typeface="Arial" panose="020B0604020202020204" pitchFamily="34" charset="0"/>
              </a:rPr>
              <a:t>12.</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Replication controller</a:t>
            </a:r>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Relationship between these object</a:t>
            </a:r>
          </a:p>
          <a:p>
            <a:endParaRPr lang="en-US"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pod </a:t>
            </a:r>
            <a:r>
              <a:rPr lang="en-US" dirty="0">
                <a:latin typeface="Arial" panose="020B0604020202020204" pitchFamily="34" charset="0"/>
                <a:cs typeface="Arial" panose="020B0604020202020204" pitchFamily="34" charset="0"/>
              </a:rPr>
              <a:t>manages </a:t>
            </a:r>
            <a:r>
              <a:rPr lang="en-US" dirty="0" smtClean="0">
                <a:latin typeface="Arial" panose="020B0604020202020204" pitchFamily="34" charset="0"/>
                <a:cs typeface="Arial" panose="020B0604020202020204" pitchFamily="34" charset="0"/>
              </a:rPr>
              <a:t>containers</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err="1" smtClean="0">
                <a:latin typeface="Arial" panose="020B0604020202020204" pitchFamily="34" charset="0"/>
                <a:cs typeface="Arial" panose="020B0604020202020204" pitchFamily="34" charset="0"/>
              </a:rPr>
              <a:t>replicaset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manage pods</a:t>
            </a:r>
          </a:p>
          <a:p>
            <a:pPr marL="342900" indent="-342900">
              <a:buFont typeface="Arial" panose="020B0604020202020204" pitchFamily="34" charset="0"/>
              <a:buChar char="•"/>
            </a:pPr>
            <a:endParaRPr lang="en-US"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smtClean="0">
                <a:latin typeface="Arial" panose="020B0604020202020204" pitchFamily="34" charset="0"/>
                <a:cs typeface="Arial" panose="020B0604020202020204" pitchFamily="34" charset="0"/>
              </a:rPr>
              <a:t>service </a:t>
            </a:r>
            <a:r>
              <a:rPr lang="en-US" dirty="0">
                <a:latin typeface="Arial" panose="020B0604020202020204" pitchFamily="34" charset="0"/>
                <a:cs typeface="Arial" panose="020B0604020202020204" pitchFamily="34" charset="0"/>
              </a:rPr>
              <a:t>expose pod process to the outside world</a:t>
            </a:r>
          </a:p>
          <a:p>
            <a:pPr marL="342900" indent="-342900">
              <a:buFont typeface="Arial" panose="020B0604020202020204" pitchFamily="34" charset="0"/>
              <a:buChar char="•"/>
            </a:pPr>
            <a:endParaRPr lang="en-US"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err="1" smtClean="0">
                <a:latin typeface="Arial" panose="020B0604020202020204" pitchFamily="34" charset="0"/>
                <a:cs typeface="Arial" panose="020B0604020202020204" pitchFamily="34" charset="0"/>
              </a:rPr>
              <a:t>configmaps</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 secrets help you configure pods.</a:t>
            </a:r>
          </a:p>
        </p:txBody>
      </p:sp>
    </p:spTree>
    <p:extLst>
      <p:ext uri="{BB962C8B-B14F-4D97-AF65-F5344CB8AC3E}">
        <p14:creationId xmlns:p14="http://schemas.microsoft.com/office/powerpoint/2010/main" val="21681252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718" y="232012"/>
            <a:ext cx="12146281" cy="6309420"/>
          </a:xfrm>
          <a:prstGeom prst="rect">
            <a:avLst/>
          </a:prstGeom>
          <a:noFill/>
        </p:spPr>
        <p:txBody>
          <a:bodyPr wrap="square" rtlCol="0">
            <a:spAutoFit/>
          </a:bodyPr>
          <a:lstStyle/>
          <a:p>
            <a:r>
              <a:rPr lang="en-US" sz="4000" b="1" u="sng" dirty="0">
                <a:latin typeface="Arial" panose="020B0604020202020204" pitchFamily="34" charset="0"/>
                <a:cs typeface="Arial" panose="020B0604020202020204" pitchFamily="34" charset="0"/>
              </a:rPr>
              <a:t>DEMO: Setup Kubernetes master and node on AWS</a:t>
            </a:r>
            <a:r>
              <a:rPr lang="en-US" sz="4000" b="1" u="sng" dirty="0" smtClean="0">
                <a:latin typeface="Arial" panose="020B0604020202020204" pitchFamily="34" charset="0"/>
                <a:cs typeface="Arial" panose="020B0604020202020204" pitchFamily="34" charset="0"/>
              </a:rPr>
              <a:t>:</a:t>
            </a:r>
          </a:p>
          <a:p>
            <a:r>
              <a:rPr lang="en-US" sz="3600" b="1" u="sng" dirty="0" smtClean="0">
                <a:latin typeface="Arial" panose="020B0604020202020204" pitchFamily="34" charset="0"/>
                <a:cs typeface="Arial" panose="020B0604020202020204" pitchFamily="34" charset="0"/>
              </a:rPr>
              <a:t> </a:t>
            </a:r>
            <a:endParaRPr lang="en-US" sz="3600" u="sng" dirty="0">
              <a:latin typeface="Arial" panose="020B0604020202020204" pitchFamily="34" charset="0"/>
              <a:cs typeface="Arial" panose="020B0604020202020204" pitchFamily="34" charset="0"/>
            </a:endParaRPr>
          </a:p>
          <a:p>
            <a:r>
              <a:rPr lang="en-US" sz="3600" dirty="0">
                <a:latin typeface="Arial" panose="020B0604020202020204" pitchFamily="34" charset="0"/>
                <a:cs typeface="Arial" panose="020B0604020202020204" pitchFamily="34" charset="0"/>
              </a:rPr>
              <a:t>Login into AWS account – launch 3 instances – </a:t>
            </a:r>
            <a:r>
              <a:rPr lang="en-US" sz="3600" dirty="0" err="1">
                <a:latin typeface="Arial" panose="020B0604020202020204" pitchFamily="34" charset="0"/>
                <a:cs typeface="Arial" panose="020B0604020202020204" pitchFamily="34" charset="0"/>
              </a:rPr>
              <a:t>ubuntu</a:t>
            </a:r>
            <a:r>
              <a:rPr lang="en-US" sz="3600" dirty="0">
                <a:latin typeface="Arial" panose="020B0604020202020204" pitchFamily="34" charset="0"/>
                <a:cs typeface="Arial" panose="020B0604020202020204" pitchFamily="34" charset="0"/>
              </a:rPr>
              <a:t> (t2.medium) </a:t>
            </a:r>
          </a:p>
          <a:p>
            <a:endParaRPr lang="en-US" sz="3600" dirty="0" smtClean="0">
              <a:latin typeface="Arial" panose="020B0604020202020204" pitchFamily="34" charset="0"/>
              <a:cs typeface="Arial" panose="020B0604020202020204" pitchFamily="34" charset="0"/>
            </a:endParaRPr>
          </a:p>
          <a:p>
            <a:r>
              <a:rPr lang="en-US" sz="3600" dirty="0" smtClean="0">
                <a:latin typeface="Arial" panose="020B0604020202020204" pitchFamily="34" charset="0"/>
                <a:cs typeface="Arial" panose="020B0604020202020204" pitchFamily="34" charset="0"/>
              </a:rPr>
              <a:t>Master </a:t>
            </a:r>
            <a:r>
              <a:rPr lang="en-US" sz="3600" dirty="0">
                <a:latin typeface="Arial" panose="020B0604020202020204" pitchFamily="34" charset="0"/>
                <a:cs typeface="Arial" panose="020B0604020202020204" pitchFamily="34" charset="0"/>
              </a:rPr>
              <a:t>must have 2vcpu and 4gb RAM </a:t>
            </a:r>
          </a:p>
          <a:p>
            <a:endParaRPr lang="en-US" sz="3600" dirty="0" smtClean="0">
              <a:latin typeface="Arial" panose="020B0604020202020204" pitchFamily="34" charset="0"/>
              <a:cs typeface="Arial" panose="020B0604020202020204" pitchFamily="34" charset="0"/>
            </a:endParaRPr>
          </a:p>
          <a:p>
            <a:r>
              <a:rPr lang="en-US" sz="3600" dirty="0" smtClean="0">
                <a:latin typeface="Arial" panose="020B0604020202020204" pitchFamily="34" charset="0"/>
                <a:cs typeface="Arial" panose="020B0604020202020204" pitchFamily="34" charset="0"/>
              </a:rPr>
              <a:t>Now </a:t>
            </a:r>
            <a:r>
              <a:rPr lang="en-US" sz="3600" dirty="0">
                <a:latin typeface="Arial" panose="020B0604020202020204" pitchFamily="34" charset="0"/>
                <a:cs typeface="Arial" panose="020B0604020202020204" pitchFamily="34" charset="0"/>
              </a:rPr>
              <a:t>using </a:t>
            </a:r>
            <a:r>
              <a:rPr lang="en-US" sz="3600" dirty="0" err="1">
                <a:latin typeface="Arial" panose="020B0604020202020204" pitchFamily="34" charset="0"/>
                <a:cs typeface="Arial" panose="020B0604020202020204" pitchFamily="34" charset="0"/>
              </a:rPr>
              <a:t>puttygen</a:t>
            </a:r>
            <a:r>
              <a:rPr lang="en-US" sz="3600" dirty="0">
                <a:latin typeface="Arial" panose="020B0604020202020204" pitchFamily="34" charset="0"/>
                <a:cs typeface="Arial" panose="020B0604020202020204" pitchFamily="34" charset="0"/>
              </a:rPr>
              <a:t>, create private key </a:t>
            </a:r>
          </a:p>
          <a:p>
            <a:endParaRPr lang="en-US" sz="3600" dirty="0" smtClean="0">
              <a:latin typeface="Arial" panose="020B0604020202020204" pitchFamily="34" charset="0"/>
              <a:cs typeface="Arial" panose="020B0604020202020204" pitchFamily="34" charset="0"/>
            </a:endParaRPr>
          </a:p>
          <a:p>
            <a:r>
              <a:rPr lang="en-US" sz="3600" dirty="0" smtClean="0">
                <a:latin typeface="Arial" panose="020B0604020202020204" pitchFamily="34" charset="0"/>
                <a:cs typeface="Arial" panose="020B0604020202020204" pitchFamily="34" charset="0"/>
              </a:rPr>
              <a:t>Access </a:t>
            </a:r>
            <a:r>
              <a:rPr lang="en-US" sz="3600" dirty="0">
                <a:latin typeface="Arial" panose="020B0604020202020204" pitchFamily="34" charset="0"/>
                <a:cs typeface="Arial" panose="020B0604020202020204" pitchFamily="34" charset="0"/>
              </a:rPr>
              <a:t>all the 3 instances (1 master, 2 node) using putty.</a:t>
            </a:r>
            <a:r>
              <a:rPr lang="en-US"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8775612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54591" y="-2"/>
            <a:ext cx="12023678" cy="6586418"/>
          </a:xfrm>
          <a:prstGeom prst="rect">
            <a:avLst/>
          </a:prstGeom>
          <a:noFill/>
        </p:spPr>
        <p:txBody>
          <a:bodyPr wrap="square" rtlCol="0">
            <a:spAutoFit/>
          </a:bodyPr>
          <a:lstStyle/>
          <a:p>
            <a:r>
              <a:rPr lang="en-US" b="1" u="sng" dirty="0">
                <a:latin typeface="Arial" panose="020B0604020202020204" pitchFamily="34" charset="0"/>
                <a:cs typeface="Arial" panose="020B0604020202020204" pitchFamily="34" charset="0"/>
              </a:rPr>
              <a:t>Kubernetes v1.20 installation - Ubuntu</a:t>
            </a:r>
            <a:endParaRPr lang="en-US"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The issue is with the latest version of Kubernetes. This is a bug in version 1.22. Installing an older version (1.20) will resolve the issue. Create a new instance and follow the below steps,</a:t>
            </a:r>
          </a:p>
          <a:p>
            <a:r>
              <a:rPr lang="en-US" sz="1600" dirty="0">
                <a:latin typeface="Arial" panose="020B0604020202020204" pitchFamily="34" charset="0"/>
                <a:cs typeface="Arial" panose="020B0604020202020204" pitchFamily="34" charset="0"/>
              </a:rPr>
              <a:t> </a:t>
            </a:r>
          </a:p>
          <a:p>
            <a:r>
              <a:rPr lang="en-US" sz="2000" b="1" dirty="0">
                <a:latin typeface="Arial" panose="020B0604020202020204" pitchFamily="34" charset="0"/>
                <a:cs typeface="Arial" panose="020B0604020202020204" pitchFamily="34" charset="0"/>
              </a:rPr>
              <a:t>1. Install </a:t>
            </a:r>
            <a:r>
              <a:rPr lang="en-US" sz="2000" b="1" dirty="0" err="1">
                <a:latin typeface="Arial" panose="020B0604020202020204" pitchFamily="34" charset="0"/>
                <a:cs typeface="Arial" panose="020B0604020202020204" pitchFamily="34" charset="0"/>
              </a:rPr>
              <a:t>docker</a:t>
            </a:r>
            <a:r>
              <a:rPr lang="en-US" sz="2000" b="1"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Execute the below command to switch to the root user,</a:t>
            </a:r>
          </a:p>
          <a:p>
            <a:r>
              <a:rPr lang="en-US" sz="2000" b="1" dirty="0" err="1">
                <a:latin typeface="Arial" panose="020B0604020202020204" pitchFamily="34" charset="0"/>
                <a:cs typeface="Arial" panose="020B0604020202020204" pitchFamily="34" charset="0"/>
              </a:rPr>
              <a:t>sudo</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su</a:t>
            </a:r>
            <a:endParaRPr lang="en-US" sz="2000"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Create a file with the below command,</a:t>
            </a:r>
            <a:endParaRPr lang="en-US" sz="1600" dirty="0">
              <a:latin typeface="Arial" panose="020B0604020202020204" pitchFamily="34" charset="0"/>
              <a:cs typeface="Arial" panose="020B0604020202020204" pitchFamily="34" charset="0"/>
            </a:endParaRPr>
          </a:p>
          <a:p>
            <a:r>
              <a:rPr lang="en-US" sz="2000" b="1" dirty="0" err="1">
                <a:latin typeface="Arial" panose="020B0604020202020204" pitchFamily="34" charset="0"/>
                <a:cs typeface="Arial" panose="020B0604020202020204" pitchFamily="34" charset="0"/>
              </a:rPr>
              <a:t>nano</a:t>
            </a:r>
            <a:r>
              <a:rPr lang="en-US" sz="2000" b="1" dirty="0">
                <a:latin typeface="Arial" panose="020B0604020202020204" pitchFamily="34" charset="0"/>
                <a:cs typeface="Arial" panose="020B0604020202020204" pitchFamily="34" charset="0"/>
              </a:rPr>
              <a:t> docker.sh</a:t>
            </a:r>
          </a:p>
          <a:p>
            <a:r>
              <a:rPr lang="en-US" sz="1600"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Add the below contents in this file,</a:t>
            </a:r>
          </a:p>
          <a:p>
            <a:r>
              <a:rPr lang="en-US" sz="1600" dirty="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swapoff</a:t>
            </a:r>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-a</a:t>
            </a:r>
          </a:p>
          <a:p>
            <a:r>
              <a:rPr lang="en-US" sz="2000" b="1" dirty="0">
                <a:latin typeface="Arial" panose="020B0604020202020204" pitchFamily="34" charset="0"/>
                <a:cs typeface="Arial" panose="020B0604020202020204" pitchFamily="34" charset="0"/>
              </a:rPr>
              <a:t>apt update -y</a:t>
            </a:r>
          </a:p>
          <a:p>
            <a:r>
              <a:rPr lang="en-US" sz="2000" b="1" dirty="0">
                <a:latin typeface="Arial" panose="020B0604020202020204" pitchFamily="34" charset="0"/>
                <a:cs typeface="Arial" panose="020B0604020202020204" pitchFamily="34" charset="0"/>
              </a:rPr>
              <a:t>apt install -y docker.io</a:t>
            </a:r>
          </a:p>
          <a:p>
            <a:r>
              <a:rPr lang="en-US" sz="2000" b="1" dirty="0" err="1">
                <a:latin typeface="Arial" panose="020B0604020202020204" pitchFamily="34" charset="0"/>
                <a:cs typeface="Arial" panose="020B0604020202020204" pitchFamily="34" charset="0"/>
              </a:rPr>
              <a:t>systemctl</a:t>
            </a:r>
            <a:r>
              <a:rPr lang="en-US" sz="2000" b="1" dirty="0">
                <a:latin typeface="Arial" panose="020B0604020202020204" pitchFamily="34" charset="0"/>
                <a:cs typeface="Arial" panose="020B0604020202020204" pitchFamily="34" charset="0"/>
              </a:rPr>
              <a:t> enable </a:t>
            </a:r>
            <a:r>
              <a:rPr lang="en-US" sz="2000" b="1" dirty="0" err="1">
                <a:latin typeface="Arial" panose="020B0604020202020204" pitchFamily="34" charset="0"/>
                <a:cs typeface="Arial" panose="020B0604020202020204" pitchFamily="34" charset="0"/>
              </a:rPr>
              <a:t>docker</a:t>
            </a:r>
            <a:endParaRPr lang="en-US" sz="2000" b="1" dirty="0">
              <a:latin typeface="Arial" panose="020B0604020202020204" pitchFamily="34" charset="0"/>
              <a:cs typeface="Arial" panose="020B0604020202020204" pitchFamily="34" charset="0"/>
            </a:endParaRPr>
          </a:p>
          <a:p>
            <a:r>
              <a:rPr lang="en-US" sz="2000" b="1" dirty="0" err="1">
                <a:latin typeface="Arial" panose="020B0604020202020204" pitchFamily="34" charset="0"/>
                <a:cs typeface="Arial" panose="020B0604020202020204" pitchFamily="34" charset="0"/>
              </a:rPr>
              <a:t>systemctl</a:t>
            </a:r>
            <a:r>
              <a:rPr lang="en-US" sz="2000" b="1" dirty="0">
                <a:latin typeface="Arial" panose="020B0604020202020204" pitchFamily="34" charset="0"/>
                <a:cs typeface="Arial" panose="020B0604020202020204" pitchFamily="34" charset="0"/>
              </a:rPr>
              <a:t> start </a:t>
            </a:r>
            <a:r>
              <a:rPr lang="en-US" sz="2000" b="1" dirty="0" err="1">
                <a:latin typeface="Arial" panose="020B0604020202020204" pitchFamily="34" charset="0"/>
                <a:cs typeface="Arial" panose="020B0604020202020204" pitchFamily="34" charset="0"/>
              </a:rPr>
              <a:t>docker</a:t>
            </a:r>
            <a:endParaRPr lang="en-US" sz="2000"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Now execute the below commands to run the above file and install </a:t>
            </a:r>
            <a:r>
              <a:rPr lang="en-US" dirty="0" err="1">
                <a:latin typeface="Arial" panose="020B0604020202020204" pitchFamily="34" charset="0"/>
                <a:cs typeface="Arial" panose="020B0604020202020204" pitchFamily="34" charset="0"/>
              </a:rPr>
              <a:t>docker</a:t>
            </a:r>
            <a:r>
              <a:rPr lang="en-US" sz="1600" dirty="0" smtClean="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a:p>
            <a:r>
              <a:rPr lang="en-US" sz="2000" b="1" dirty="0" err="1">
                <a:latin typeface="Arial" panose="020B0604020202020204" pitchFamily="34" charset="0"/>
                <a:cs typeface="Arial" panose="020B0604020202020204" pitchFamily="34" charset="0"/>
              </a:rPr>
              <a:t>chmod</a:t>
            </a:r>
            <a:r>
              <a:rPr lang="en-US" sz="2000" b="1" dirty="0">
                <a:latin typeface="Arial" panose="020B0604020202020204" pitchFamily="34" charset="0"/>
                <a:cs typeface="Arial" panose="020B0604020202020204" pitchFamily="34" charset="0"/>
              </a:rPr>
              <a:t> -R 777 docker.sh</a:t>
            </a:r>
          </a:p>
          <a:p>
            <a:r>
              <a:rPr lang="en-US" sz="2000" b="1" dirty="0">
                <a:latin typeface="Arial" panose="020B0604020202020204" pitchFamily="34" charset="0"/>
                <a:cs typeface="Arial" panose="020B0604020202020204" pitchFamily="34" charset="0"/>
              </a:rPr>
              <a:t>./</a:t>
            </a:r>
            <a:r>
              <a:rPr lang="en-US" sz="2000" b="1" dirty="0" smtClean="0">
                <a:latin typeface="Arial" panose="020B0604020202020204" pitchFamily="34" charset="0"/>
                <a:cs typeface="Arial" panose="020B0604020202020204" pitchFamily="34" charset="0"/>
              </a:rPr>
              <a:t>docker.sh</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16822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525" y="132834"/>
            <a:ext cx="3262432" cy="646331"/>
          </a:xfrm>
          <a:prstGeom prst="rect">
            <a:avLst/>
          </a:prstGeom>
        </p:spPr>
        <p:txBody>
          <a:bodyPr wrap="none">
            <a:spAutoFit/>
          </a:bodyPr>
          <a:lstStyle/>
          <a:p>
            <a:r>
              <a:rPr lang="en-IN" sz="3600" b="1" u="sng" kern="0" dirty="0">
                <a:latin typeface="Helvetica Neue"/>
              </a:rPr>
              <a:t>Microservices</a:t>
            </a:r>
          </a:p>
        </p:txBody>
      </p:sp>
      <p:pic>
        <p:nvPicPr>
          <p:cNvPr id="3" name="Picture 2"/>
          <p:cNvPicPr>
            <a:picLocks noChangeAspect="1"/>
          </p:cNvPicPr>
          <p:nvPr/>
        </p:nvPicPr>
        <p:blipFill>
          <a:blip r:embed="rId2"/>
          <a:stretch>
            <a:fillRect/>
          </a:stretch>
        </p:blipFill>
        <p:spPr>
          <a:xfrm>
            <a:off x="112237" y="1060568"/>
            <a:ext cx="8577956" cy="1332254"/>
          </a:xfrm>
          <a:prstGeom prst="rect">
            <a:avLst/>
          </a:prstGeom>
        </p:spPr>
      </p:pic>
      <p:pic>
        <p:nvPicPr>
          <p:cNvPr id="4" name="Picture 3"/>
          <p:cNvPicPr>
            <a:picLocks noChangeAspect="1"/>
          </p:cNvPicPr>
          <p:nvPr/>
        </p:nvPicPr>
        <p:blipFill>
          <a:blip r:embed="rId3"/>
          <a:stretch>
            <a:fillRect/>
          </a:stretch>
        </p:blipFill>
        <p:spPr>
          <a:xfrm>
            <a:off x="1144335" y="2628810"/>
            <a:ext cx="4697522" cy="3568789"/>
          </a:xfrm>
          <a:prstGeom prst="rect">
            <a:avLst/>
          </a:prstGeom>
        </p:spPr>
      </p:pic>
      <p:grpSp>
        <p:nvGrpSpPr>
          <p:cNvPr id="5" name="Group 4"/>
          <p:cNvGrpSpPr/>
          <p:nvPr/>
        </p:nvGrpSpPr>
        <p:grpSpPr>
          <a:xfrm>
            <a:off x="7543800" y="2569645"/>
            <a:ext cx="4272303" cy="3297756"/>
            <a:chOff x="7886038" y="2882458"/>
            <a:chExt cx="4513909" cy="3328345"/>
          </a:xfrm>
        </p:grpSpPr>
        <p:grpSp>
          <p:nvGrpSpPr>
            <p:cNvPr id="6" name="Group 5"/>
            <p:cNvGrpSpPr/>
            <p:nvPr/>
          </p:nvGrpSpPr>
          <p:grpSpPr>
            <a:xfrm>
              <a:off x="7886038" y="3409772"/>
              <a:ext cx="4120804" cy="2801031"/>
              <a:chOff x="5903852" y="2392822"/>
              <a:chExt cx="5810023" cy="3609352"/>
            </a:xfrm>
          </p:grpSpPr>
          <p:pic>
            <p:nvPicPr>
              <p:cNvPr id="8" name="Picture 7"/>
              <p:cNvPicPr>
                <a:picLocks noChangeAspect="1"/>
              </p:cNvPicPr>
              <p:nvPr/>
            </p:nvPicPr>
            <p:blipFill>
              <a:blip r:embed="rId4"/>
              <a:stretch>
                <a:fillRect/>
              </a:stretch>
            </p:blipFill>
            <p:spPr>
              <a:xfrm>
                <a:off x="6093801" y="2392822"/>
                <a:ext cx="5620074" cy="3609352"/>
              </a:xfrm>
              <a:prstGeom prst="rect">
                <a:avLst/>
              </a:prstGeom>
            </p:spPr>
          </p:pic>
          <p:pic>
            <p:nvPicPr>
              <p:cNvPr id="9" name="Picture 8"/>
              <p:cNvPicPr>
                <a:picLocks noChangeAspect="1"/>
              </p:cNvPicPr>
              <p:nvPr/>
            </p:nvPicPr>
            <p:blipFill>
              <a:blip r:embed="rId5"/>
              <a:stretch>
                <a:fillRect/>
              </a:stretch>
            </p:blipFill>
            <p:spPr>
              <a:xfrm>
                <a:off x="5903852" y="5421149"/>
                <a:ext cx="828675" cy="581025"/>
              </a:xfrm>
              <a:prstGeom prst="rect">
                <a:avLst/>
              </a:prstGeom>
            </p:spPr>
          </p:pic>
        </p:grpSp>
        <p:sp>
          <p:nvSpPr>
            <p:cNvPr id="7" name="Title 1"/>
            <p:cNvSpPr txBox="1">
              <a:spLocks/>
            </p:cNvSpPr>
            <p:nvPr/>
          </p:nvSpPr>
          <p:spPr bwMode="auto">
            <a:xfrm>
              <a:off x="9058259" y="2882458"/>
              <a:ext cx="3341688" cy="5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742950" indent="-742950" algn="l" rtl="0" eaLnBrk="1" fontAlgn="base" hangingPunct="1">
                <a:lnSpc>
                  <a:spcPct val="90000"/>
                </a:lnSpc>
                <a:spcBef>
                  <a:spcPct val="0"/>
                </a:spcBef>
                <a:spcAft>
                  <a:spcPct val="0"/>
                </a:spcAft>
                <a:defRPr sz="2170" b="0" i="0">
                  <a:solidFill>
                    <a:schemeClr val="tx1"/>
                  </a:solidFill>
                  <a:latin typeface="Trebuchet MS" panose="020B0603020202020204" pitchFamily="34" charset="0"/>
                  <a:ea typeface="+mj-ea"/>
                  <a:cs typeface="Arial"/>
                  <a:sym typeface="Bebas Neue" charset="0"/>
                </a:defRPr>
              </a:lvl1pPr>
              <a:lvl2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2pPr>
              <a:lvl3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3pPr>
              <a:lvl4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4pPr>
              <a:lvl5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5pPr>
              <a:lvl6pPr marL="12001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6pPr>
              <a:lvl7pPr marL="16573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7pPr>
              <a:lvl8pPr marL="21145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8pPr>
              <a:lvl9pPr marL="25717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9pPr>
            </a:lstStyle>
            <a:p>
              <a:r>
                <a:rPr lang="en-IN" sz="2000" b="1" kern="0" dirty="0" smtClean="0">
                  <a:latin typeface="Helvetica Neue"/>
                </a:rPr>
                <a:t>Disadvantages</a:t>
              </a:r>
              <a:endParaRPr lang="en-IN" sz="2000" b="1" kern="0" dirty="0">
                <a:latin typeface="Helvetica Neue"/>
              </a:endParaRPr>
            </a:p>
          </p:txBody>
        </p:sp>
      </p:grpSp>
    </p:spTree>
    <p:extLst>
      <p:ext uri="{BB962C8B-B14F-4D97-AF65-F5344CB8AC3E}">
        <p14:creationId xmlns:p14="http://schemas.microsoft.com/office/powerpoint/2010/main" val="26640015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719" y="218364"/>
            <a:ext cx="12018902" cy="6278642"/>
          </a:xfrm>
          <a:prstGeom prst="rect">
            <a:avLst/>
          </a:prstGeom>
          <a:noFill/>
        </p:spPr>
        <p:txBody>
          <a:bodyPr wrap="square" rtlCol="0">
            <a:spAutoFit/>
          </a:bodyPr>
          <a:lstStyle/>
          <a:p>
            <a:r>
              <a:rPr lang="en-US" sz="2000" b="1" dirty="0">
                <a:solidFill>
                  <a:srgbClr val="000000"/>
                </a:solidFill>
                <a:highlight>
                  <a:srgbClr val="FFFFFF"/>
                </a:highlight>
                <a:latin typeface="Arial" panose="020B0604020202020204" pitchFamily="34" charset="0"/>
                <a:ea typeface="Arial" panose="020B0604020202020204" pitchFamily="34" charset="0"/>
                <a:cs typeface="Times New Roman" panose="02020603050405020304" pitchFamily="18" charset="0"/>
              </a:rPr>
              <a:t>2. Install Kubernetes</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solidFill>
                  <a:srgbClr val="000000"/>
                </a:solidFill>
                <a:latin typeface="Arial" panose="020B0604020202020204" pitchFamily="34" charset="0"/>
                <a:ea typeface="Arial" panose="020B0604020202020204" pitchFamily="34" charset="0"/>
                <a:cs typeface="Times New Roman" panose="02020603050405020304" pitchFamily="18" charset="0"/>
              </a:rPr>
              <a:t> </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solidFill>
                  <a:srgbClr val="000000"/>
                </a:solidFill>
                <a:highlight>
                  <a:srgbClr val="FFFFFF"/>
                </a:highlight>
                <a:latin typeface="Arial" panose="020B0604020202020204" pitchFamily="34" charset="0"/>
                <a:ea typeface="Arial" panose="020B0604020202020204" pitchFamily="34" charset="0"/>
                <a:cs typeface="Times New Roman" panose="02020603050405020304" pitchFamily="18" charset="0"/>
              </a:rPr>
              <a:t>Create a file with the below command</a:t>
            </a:r>
            <a:r>
              <a:rPr lang="en-US" dirty="0" smtClean="0">
                <a:solidFill>
                  <a:srgbClr val="000000"/>
                </a:solidFill>
                <a:highlight>
                  <a:srgbClr val="FFFFFF"/>
                </a:highlight>
                <a:latin typeface="Arial" panose="020B0604020202020204" pitchFamily="34" charset="0"/>
                <a:ea typeface="Arial" panose="020B0604020202020204" pitchFamily="34" charset="0"/>
                <a:cs typeface="Times New Roman" panose="02020603050405020304" pitchFamily="18" charset="0"/>
              </a:rPr>
              <a:t>,</a:t>
            </a:r>
          </a:p>
          <a:p>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r>
              <a:rPr lang="en-US" sz="2000" b="1" dirty="0" err="1">
                <a:solidFill>
                  <a:srgbClr val="000000"/>
                </a:solidFill>
                <a:latin typeface="Arial" panose="020B0604020202020204" pitchFamily="34" charset="0"/>
                <a:ea typeface="Arial" panose="020B0604020202020204" pitchFamily="34" charset="0"/>
                <a:cs typeface="Times New Roman" panose="02020603050405020304" pitchFamily="18" charset="0"/>
              </a:rPr>
              <a:t>nano</a:t>
            </a:r>
            <a:r>
              <a:rPr lang="en-US" sz="2000" b="1" dirty="0">
                <a:solidFill>
                  <a:srgbClr val="000000"/>
                </a:solidFill>
                <a:latin typeface="Arial" panose="020B0604020202020204" pitchFamily="34" charset="0"/>
                <a:ea typeface="Arial" panose="020B0604020202020204" pitchFamily="34" charset="0"/>
                <a:cs typeface="Times New Roman" panose="02020603050405020304" pitchFamily="18" charset="0"/>
              </a:rPr>
              <a:t> kubernetes.sh</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solidFill>
                  <a:srgbClr val="000000"/>
                </a:solidFill>
                <a:highlight>
                  <a:srgbClr val="FFFFFF"/>
                </a:highlight>
                <a:latin typeface="Arial" panose="020B0604020202020204" pitchFamily="34" charset="0"/>
                <a:ea typeface="Arial" panose="020B0604020202020204" pitchFamily="34" charset="0"/>
                <a:cs typeface="Times New Roman" panose="02020603050405020304" pitchFamily="18" charset="0"/>
              </a:rPr>
              <a:t> </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solidFill>
                  <a:srgbClr val="000000"/>
                </a:solidFill>
                <a:highlight>
                  <a:srgbClr val="FFFFFF"/>
                </a:highlight>
                <a:latin typeface="Arial" panose="020B0604020202020204" pitchFamily="34" charset="0"/>
                <a:ea typeface="Arial" panose="020B0604020202020204" pitchFamily="34" charset="0"/>
                <a:cs typeface="Times New Roman" panose="02020603050405020304" pitchFamily="18" charset="0"/>
              </a:rPr>
              <a:t>Add the below contents in this file,</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endParaRPr lang="en-US" sz="2000" b="1" dirty="0" smtClean="0">
              <a:solidFill>
                <a:srgbClr val="000000"/>
              </a:solidFill>
              <a:latin typeface="Arial" panose="020B0604020202020204" pitchFamily="34" charset="0"/>
              <a:ea typeface="Arial" panose="020B0604020202020204" pitchFamily="34" charset="0"/>
              <a:cs typeface="Times New Roman" panose="02020603050405020304" pitchFamily="18" charset="0"/>
            </a:endParaRPr>
          </a:p>
          <a:p>
            <a:r>
              <a:rPr lang="en-US" sz="2000" b="1" dirty="0" err="1" smtClean="0">
                <a:solidFill>
                  <a:srgbClr val="000000"/>
                </a:solidFill>
                <a:latin typeface="Arial" panose="020B0604020202020204" pitchFamily="34" charset="0"/>
                <a:ea typeface="Arial" panose="020B0604020202020204" pitchFamily="34" charset="0"/>
                <a:cs typeface="Times New Roman" panose="02020603050405020304" pitchFamily="18" charset="0"/>
              </a:rPr>
              <a:t>sudo</a:t>
            </a:r>
            <a:r>
              <a:rPr lang="en-US" sz="2000" b="1" dirty="0" smtClean="0">
                <a:solidFill>
                  <a:srgbClr val="000000"/>
                </a:solidFill>
                <a:latin typeface="Arial" panose="020B0604020202020204" pitchFamily="34" charset="0"/>
                <a:ea typeface="Arial" panose="020B0604020202020204" pitchFamily="34" charset="0"/>
                <a:cs typeface="Times New Roman" panose="02020603050405020304" pitchFamily="18" charset="0"/>
              </a:rPr>
              <a:t> </a:t>
            </a:r>
            <a:r>
              <a:rPr lang="en-US" sz="2000" b="1" dirty="0">
                <a:solidFill>
                  <a:srgbClr val="000000"/>
                </a:solidFill>
                <a:latin typeface="Arial" panose="020B0604020202020204" pitchFamily="34" charset="0"/>
                <a:ea typeface="Arial" panose="020B0604020202020204" pitchFamily="34" charset="0"/>
                <a:cs typeface="Times New Roman" panose="02020603050405020304" pitchFamily="18" charset="0"/>
              </a:rPr>
              <a:t>apt-get update &amp;&amp; </a:t>
            </a:r>
            <a:r>
              <a:rPr lang="en-US" sz="2000" b="1" dirty="0" err="1">
                <a:solidFill>
                  <a:srgbClr val="000000"/>
                </a:solidFill>
                <a:latin typeface="Arial" panose="020B0604020202020204" pitchFamily="34" charset="0"/>
                <a:ea typeface="Arial" panose="020B0604020202020204" pitchFamily="34" charset="0"/>
                <a:cs typeface="Times New Roman" panose="02020603050405020304" pitchFamily="18" charset="0"/>
              </a:rPr>
              <a:t>sudo</a:t>
            </a:r>
            <a:r>
              <a:rPr lang="en-US" sz="2000" b="1" dirty="0">
                <a:solidFill>
                  <a:srgbClr val="000000"/>
                </a:solidFill>
                <a:latin typeface="Arial" panose="020B0604020202020204" pitchFamily="34" charset="0"/>
                <a:ea typeface="Arial" panose="020B0604020202020204" pitchFamily="34" charset="0"/>
                <a:cs typeface="Times New Roman" panose="02020603050405020304" pitchFamily="18" charset="0"/>
              </a:rPr>
              <a:t> apt-get install -y apt-transport-https curl</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sz="2000" b="1" dirty="0">
                <a:latin typeface="Arial" panose="020B0604020202020204" pitchFamily="34" charset="0"/>
                <a:ea typeface="Arial" panose="020B0604020202020204" pitchFamily="34" charset="0"/>
                <a:cs typeface="Times New Roman" panose="02020603050405020304" pitchFamily="18" charset="0"/>
              </a:rPr>
              <a:t>curl -s </a:t>
            </a:r>
            <a:r>
              <a:rPr lang="en-US" sz="2000" b="1" dirty="0">
                <a:solidFill>
                  <a:srgbClr val="00A3FE"/>
                </a:solidFill>
                <a:latin typeface="Arial" panose="020B0604020202020204" pitchFamily="34" charset="0"/>
                <a:ea typeface="Arial" panose="020B0604020202020204" pitchFamily="34" charset="0"/>
                <a:cs typeface="Times New Roman" panose="02020603050405020304" pitchFamily="18" charset="0"/>
                <a:hlinkClick r:id="rId2"/>
              </a:rPr>
              <a:t>https://packages.cloud.google.com/apt/doc/apt-key.gpg</a:t>
            </a:r>
            <a:r>
              <a:rPr lang="en-US" sz="2000" b="1" dirty="0">
                <a:latin typeface="Arial" panose="020B0604020202020204" pitchFamily="34" charset="0"/>
                <a:ea typeface="Arial" panose="020B0604020202020204" pitchFamily="34" charset="0"/>
                <a:cs typeface="Times New Roman" panose="02020603050405020304" pitchFamily="18" charset="0"/>
              </a:rPr>
              <a:t> | </a:t>
            </a:r>
            <a:r>
              <a:rPr lang="en-US" sz="2000" b="1" dirty="0" err="1">
                <a:latin typeface="Arial" panose="020B0604020202020204" pitchFamily="34" charset="0"/>
                <a:ea typeface="Arial" panose="020B0604020202020204" pitchFamily="34" charset="0"/>
                <a:cs typeface="Times New Roman" panose="02020603050405020304" pitchFamily="18" charset="0"/>
              </a:rPr>
              <a:t>sudo</a:t>
            </a:r>
            <a:r>
              <a:rPr lang="en-US" sz="2000" b="1" dirty="0">
                <a:latin typeface="Arial" panose="020B0604020202020204" pitchFamily="34" charset="0"/>
                <a:ea typeface="Arial" panose="020B0604020202020204" pitchFamily="34" charset="0"/>
                <a:cs typeface="Times New Roman" panose="02020603050405020304" pitchFamily="18" charset="0"/>
              </a:rPr>
              <a:t> apt-key add -</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sz="2000" b="1" dirty="0">
                <a:latin typeface="Arial" panose="020B0604020202020204" pitchFamily="34" charset="0"/>
                <a:ea typeface="Arial" panose="020B0604020202020204" pitchFamily="34" charset="0"/>
                <a:cs typeface="Times New Roman" panose="02020603050405020304" pitchFamily="18" charset="0"/>
              </a:rPr>
              <a:t>cat &lt;&lt;EOF | </a:t>
            </a:r>
            <a:r>
              <a:rPr lang="en-US" sz="2000" b="1" dirty="0" err="1">
                <a:latin typeface="Arial" panose="020B0604020202020204" pitchFamily="34" charset="0"/>
                <a:ea typeface="Arial" panose="020B0604020202020204" pitchFamily="34" charset="0"/>
                <a:cs typeface="Times New Roman" panose="02020603050405020304" pitchFamily="18" charset="0"/>
              </a:rPr>
              <a:t>sudo</a:t>
            </a:r>
            <a:r>
              <a:rPr lang="en-US" sz="2000" b="1" dirty="0">
                <a:latin typeface="Arial" panose="020B0604020202020204" pitchFamily="34" charset="0"/>
                <a:ea typeface="Arial" panose="020B0604020202020204" pitchFamily="34" charset="0"/>
                <a:cs typeface="Times New Roman" panose="02020603050405020304" pitchFamily="18" charset="0"/>
              </a:rPr>
              <a:t> tee /</a:t>
            </a:r>
            <a:r>
              <a:rPr lang="en-US" sz="2000" b="1" dirty="0" err="1">
                <a:latin typeface="Arial" panose="020B0604020202020204" pitchFamily="34" charset="0"/>
                <a:ea typeface="Arial" panose="020B0604020202020204" pitchFamily="34" charset="0"/>
                <a:cs typeface="Times New Roman" panose="02020603050405020304" pitchFamily="18" charset="0"/>
              </a:rPr>
              <a:t>etc</a:t>
            </a:r>
            <a:r>
              <a:rPr lang="en-US" sz="2000" b="1" dirty="0">
                <a:latin typeface="Arial" panose="020B0604020202020204" pitchFamily="34" charset="0"/>
                <a:ea typeface="Arial" panose="020B0604020202020204" pitchFamily="34" charset="0"/>
                <a:cs typeface="Times New Roman" panose="02020603050405020304" pitchFamily="18" charset="0"/>
              </a:rPr>
              <a:t>/apt/</a:t>
            </a:r>
            <a:r>
              <a:rPr lang="en-US" sz="2000" b="1" dirty="0" err="1">
                <a:latin typeface="Arial" panose="020B0604020202020204" pitchFamily="34" charset="0"/>
                <a:ea typeface="Arial" panose="020B0604020202020204" pitchFamily="34" charset="0"/>
                <a:cs typeface="Times New Roman" panose="02020603050405020304" pitchFamily="18" charset="0"/>
              </a:rPr>
              <a:t>sources.list.d</a:t>
            </a:r>
            <a:r>
              <a:rPr lang="en-US" sz="2000" b="1" dirty="0">
                <a:latin typeface="Arial" panose="020B0604020202020204" pitchFamily="34" charset="0"/>
                <a:ea typeface="Arial" panose="020B0604020202020204" pitchFamily="34" charset="0"/>
                <a:cs typeface="Times New Roman" panose="02020603050405020304" pitchFamily="18" charset="0"/>
              </a:rPr>
              <a:t>/</a:t>
            </a:r>
            <a:r>
              <a:rPr lang="en-US" sz="2000" b="1" dirty="0" err="1">
                <a:latin typeface="Arial" panose="020B0604020202020204" pitchFamily="34" charset="0"/>
                <a:ea typeface="Arial" panose="020B0604020202020204" pitchFamily="34" charset="0"/>
                <a:cs typeface="Times New Roman" panose="02020603050405020304" pitchFamily="18" charset="0"/>
              </a:rPr>
              <a:t>kubernetes.list</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sz="2000" b="1" dirty="0">
                <a:latin typeface="Arial" panose="020B0604020202020204" pitchFamily="34" charset="0"/>
                <a:ea typeface="Arial" panose="020B0604020202020204" pitchFamily="34" charset="0"/>
                <a:cs typeface="Times New Roman" panose="02020603050405020304" pitchFamily="18" charset="0"/>
              </a:rPr>
              <a:t>deb </a:t>
            </a:r>
            <a:r>
              <a:rPr lang="en-US" sz="2000" b="1" dirty="0">
                <a:solidFill>
                  <a:srgbClr val="00A3FE"/>
                </a:solidFill>
                <a:latin typeface="Arial" panose="020B0604020202020204" pitchFamily="34" charset="0"/>
                <a:ea typeface="Arial" panose="020B0604020202020204" pitchFamily="34" charset="0"/>
                <a:cs typeface="Times New Roman" panose="02020603050405020304" pitchFamily="18" charset="0"/>
                <a:hlinkClick r:id="rId3"/>
              </a:rPr>
              <a:t>https://apt.kubernetes.io/</a:t>
            </a:r>
            <a:r>
              <a:rPr lang="en-US" sz="2000" b="1" dirty="0">
                <a:latin typeface="Arial" panose="020B0604020202020204" pitchFamily="34" charset="0"/>
                <a:ea typeface="Arial" panose="020B0604020202020204" pitchFamily="34" charset="0"/>
                <a:cs typeface="Times New Roman" panose="02020603050405020304" pitchFamily="18" charset="0"/>
              </a:rPr>
              <a:t> </a:t>
            </a:r>
            <a:r>
              <a:rPr lang="en-US" sz="2000" b="1" dirty="0" err="1">
                <a:latin typeface="Arial" panose="020B0604020202020204" pitchFamily="34" charset="0"/>
                <a:ea typeface="Arial" panose="020B0604020202020204" pitchFamily="34" charset="0"/>
                <a:cs typeface="Times New Roman" panose="02020603050405020304" pitchFamily="18" charset="0"/>
              </a:rPr>
              <a:t>kubernetes-xenial</a:t>
            </a:r>
            <a:r>
              <a:rPr lang="en-US" sz="2000" b="1" dirty="0">
                <a:latin typeface="Arial" panose="020B0604020202020204" pitchFamily="34" charset="0"/>
                <a:ea typeface="Arial" panose="020B0604020202020204" pitchFamily="34" charset="0"/>
                <a:cs typeface="Times New Roman" panose="02020603050405020304" pitchFamily="18" charset="0"/>
              </a:rPr>
              <a:t> main</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sz="2000" b="1" dirty="0">
                <a:latin typeface="Arial" panose="020B0604020202020204" pitchFamily="34" charset="0"/>
                <a:ea typeface="Arial" panose="020B0604020202020204" pitchFamily="34" charset="0"/>
                <a:cs typeface="Times New Roman" panose="02020603050405020304" pitchFamily="18" charset="0"/>
              </a:rPr>
              <a:t>EOF</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sz="2000" b="1" dirty="0" err="1">
                <a:latin typeface="Arial" panose="020B0604020202020204" pitchFamily="34" charset="0"/>
                <a:ea typeface="Arial" panose="020B0604020202020204" pitchFamily="34" charset="0"/>
                <a:cs typeface="Times New Roman" panose="02020603050405020304" pitchFamily="18" charset="0"/>
              </a:rPr>
              <a:t>sudo</a:t>
            </a:r>
            <a:r>
              <a:rPr lang="en-US" sz="2000" b="1" dirty="0">
                <a:latin typeface="Arial" panose="020B0604020202020204" pitchFamily="34" charset="0"/>
                <a:ea typeface="Arial" panose="020B0604020202020204" pitchFamily="34" charset="0"/>
                <a:cs typeface="Times New Roman" panose="02020603050405020304" pitchFamily="18" charset="0"/>
              </a:rPr>
              <a:t> apt-get update</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sz="2000" b="1" dirty="0" err="1">
                <a:latin typeface="Arial" panose="020B0604020202020204" pitchFamily="34" charset="0"/>
                <a:ea typeface="Arial" panose="020B0604020202020204" pitchFamily="34" charset="0"/>
                <a:cs typeface="Times New Roman" panose="02020603050405020304" pitchFamily="18" charset="0"/>
              </a:rPr>
              <a:t>sudo</a:t>
            </a:r>
            <a:r>
              <a:rPr lang="en-US" sz="2000" b="1" dirty="0">
                <a:latin typeface="Arial" panose="020B0604020202020204" pitchFamily="34" charset="0"/>
                <a:ea typeface="Arial" panose="020B0604020202020204" pitchFamily="34" charset="0"/>
                <a:cs typeface="Times New Roman" panose="02020603050405020304" pitchFamily="18" charset="0"/>
              </a:rPr>
              <a:t> apt-get install -y </a:t>
            </a:r>
            <a:r>
              <a:rPr lang="en-US" sz="2000" b="1" dirty="0" err="1">
                <a:latin typeface="Arial" panose="020B0604020202020204" pitchFamily="34" charset="0"/>
                <a:ea typeface="Arial" panose="020B0604020202020204" pitchFamily="34" charset="0"/>
                <a:cs typeface="Times New Roman" panose="02020603050405020304" pitchFamily="18" charset="0"/>
              </a:rPr>
              <a:t>kubelet</a:t>
            </a:r>
            <a:r>
              <a:rPr lang="en-US" sz="2000" b="1" dirty="0">
                <a:latin typeface="Arial" panose="020B0604020202020204" pitchFamily="34" charset="0"/>
                <a:ea typeface="Arial" panose="020B0604020202020204" pitchFamily="34" charset="0"/>
                <a:cs typeface="Times New Roman" panose="02020603050405020304" pitchFamily="18" charset="0"/>
              </a:rPr>
              <a:t>=1.20.2-00 </a:t>
            </a:r>
            <a:r>
              <a:rPr lang="en-US" sz="2000" b="1" dirty="0" err="1">
                <a:latin typeface="Arial" panose="020B0604020202020204" pitchFamily="34" charset="0"/>
                <a:ea typeface="Arial" panose="020B0604020202020204" pitchFamily="34" charset="0"/>
                <a:cs typeface="Times New Roman" panose="02020603050405020304" pitchFamily="18" charset="0"/>
              </a:rPr>
              <a:t>kubeadm</a:t>
            </a:r>
            <a:r>
              <a:rPr lang="en-US" sz="2000" b="1" dirty="0">
                <a:latin typeface="Arial" panose="020B0604020202020204" pitchFamily="34" charset="0"/>
                <a:ea typeface="Arial" panose="020B0604020202020204" pitchFamily="34" charset="0"/>
                <a:cs typeface="Times New Roman" panose="02020603050405020304" pitchFamily="18" charset="0"/>
              </a:rPr>
              <a:t>=1.20.2-00 </a:t>
            </a:r>
            <a:r>
              <a:rPr lang="en-US" sz="2000" b="1" dirty="0" err="1">
                <a:latin typeface="Arial" panose="020B0604020202020204" pitchFamily="34" charset="0"/>
                <a:ea typeface="Arial" panose="020B0604020202020204" pitchFamily="34" charset="0"/>
                <a:cs typeface="Times New Roman" panose="02020603050405020304" pitchFamily="18" charset="0"/>
              </a:rPr>
              <a:t>kubectl</a:t>
            </a:r>
            <a:r>
              <a:rPr lang="en-US" sz="2000" b="1" dirty="0">
                <a:latin typeface="Arial" panose="020B0604020202020204" pitchFamily="34" charset="0"/>
                <a:ea typeface="Arial" panose="020B0604020202020204" pitchFamily="34" charset="0"/>
                <a:cs typeface="Times New Roman" panose="02020603050405020304" pitchFamily="18" charset="0"/>
              </a:rPr>
              <a:t>=1.20.2-00</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sz="2000" b="1" dirty="0" err="1">
                <a:latin typeface="Arial" panose="020B0604020202020204" pitchFamily="34" charset="0"/>
                <a:ea typeface="Arial" panose="020B0604020202020204" pitchFamily="34" charset="0"/>
                <a:cs typeface="Times New Roman" panose="02020603050405020304" pitchFamily="18" charset="0"/>
              </a:rPr>
              <a:t>sudo</a:t>
            </a:r>
            <a:r>
              <a:rPr lang="en-US" sz="2000" b="1" dirty="0">
                <a:latin typeface="Arial" panose="020B0604020202020204" pitchFamily="34" charset="0"/>
                <a:ea typeface="Arial" panose="020B0604020202020204" pitchFamily="34" charset="0"/>
                <a:cs typeface="Times New Roman" panose="02020603050405020304" pitchFamily="18" charset="0"/>
              </a:rPr>
              <a:t> apt-mark hold </a:t>
            </a:r>
            <a:r>
              <a:rPr lang="en-US" sz="2000" b="1" dirty="0" err="1">
                <a:latin typeface="Arial" panose="020B0604020202020204" pitchFamily="34" charset="0"/>
                <a:ea typeface="Arial" panose="020B0604020202020204" pitchFamily="34" charset="0"/>
                <a:cs typeface="Times New Roman" panose="02020603050405020304" pitchFamily="18" charset="0"/>
              </a:rPr>
              <a:t>kubelet</a:t>
            </a:r>
            <a:r>
              <a:rPr lang="en-US" sz="2000" b="1" dirty="0">
                <a:latin typeface="Arial" panose="020B0604020202020204" pitchFamily="34" charset="0"/>
                <a:ea typeface="Arial" panose="020B0604020202020204" pitchFamily="34" charset="0"/>
                <a:cs typeface="Times New Roman" panose="02020603050405020304" pitchFamily="18" charset="0"/>
              </a:rPr>
              <a:t> kubeadm kubectl</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solidFill>
                  <a:srgbClr val="000000"/>
                </a:solidFill>
                <a:highlight>
                  <a:srgbClr val="FFFFFF"/>
                </a:highlight>
                <a:latin typeface="Arial" panose="020B0604020202020204" pitchFamily="34" charset="0"/>
                <a:ea typeface="Arial" panose="020B0604020202020204" pitchFamily="34" charset="0"/>
                <a:cs typeface="Times New Roman" panose="02020603050405020304" pitchFamily="18" charset="0"/>
              </a:rPr>
              <a:t>Now execute the below commands to run the above file and install Kubernetes,</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endParaRPr lang="en-US" sz="2000" b="1" dirty="0" smtClean="0">
              <a:solidFill>
                <a:srgbClr val="000000"/>
              </a:solidFill>
              <a:latin typeface="Arial" panose="020B0604020202020204" pitchFamily="34" charset="0"/>
              <a:ea typeface="Arial" panose="020B0604020202020204" pitchFamily="34" charset="0"/>
              <a:cs typeface="Times New Roman" panose="02020603050405020304" pitchFamily="18" charset="0"/>
            </a:endParaRPr>
          </a:p>
          <a:p>
            <a:r>
              <a:rPr lang="en-US" sz="2000" b="1" dirty="0" err="1" smtClean="0">
                <a:solidFill>
                  <a:srgbClr val="000000"/>
                </a:solidFill>
                <a:latin typeface="Arial" panose="020B0604020202020204" pitchFamily="34" charset="0"/>
                <a:ea typeface="Arial" panose="020B0604020202020204" pitchFamily="34" charset="0"/>
                <a:cs typeface="Times New Roman" panose="02020603050405020304" pitchFamily="18" charset="0"/>
              </a:rPr>
              <a:t>chmod</a:t>
            </a:r>
            <a:r>
              <a:rPr lang="en-US" sz="2000" b="1" dirty="0" smtClean="0">
                <a:solidFill>
                  <a:srgbClr val="000000"/>
                </a:solidFill>
                <a:latin typeface="Arial" panose="020B0604020202020204" pitchFamily="34" charset="0"/>
                <a:ea typeface="Arial" panose="020B0604020202020204" pitchFamily="34" charset="0"/>
                <a:cs typeface="Times New Roman" panose="02020603050405020304" pitchFamily="18" charset="0"/>
              </a:rPr>
              <a:t> </a:t>
            </a:r>
            <a:r>
              <a:rPr lang="en-US" sz="2000" b="1" dirty="0">
                <a:solidFill>
                  <a:srgbClr val="000000"/>
                </a:solidFill>
                <a:latin typeface="Arial" panose="020B0604020202020204" pitchFamily="34" charset="0"/>
                <a:ea typeface="Arial" panose="020B0604020202020204" pitchFamily="34" charset="0"/>
                <a:cs typeface="Times New Roman" panose="02020603050405020304" pitchFamily="18" charset="0"/>
              </a:rPr>
              <a:t>-R 777 kubernetes.sh</a:t>
            </a:r>
            <a:endParaRPr lang="en-US" sz="1600" b="1" dirty="0">
              <a:latin typeface="Calibri" panose="020F0502020204030204" pitchFamily="34" charset="0"/>
              <a:ea typeface="Times New Roman" panose="02020603050405020304" pitchFamily="18" charset="0"/>
              <a:cs typeface="Times New Roman" panose="02020603050405020304" pitchFamily="18" charset="0"/>
            </a:endParaRPr>
          </a:p>
          <a:p>
            <a:r>
              <a:rPr lang="en-US" sz="2000" b="1" dirty="0">
                <a:solidFill>
                  <a:srgbClr val="000000"/>
                </a:solidFill>
                <a:latin typeface="Arial" panose="020B0604020202020204" pitchFamily="34" charset="0"/>
                <a:ea typeface="Arial" panose="020B0604020202020204" pitchFamily="34" charset="0"/>
                <a:cs typeface="Times New Roman" panose="02020603050405020304" pitchFamily="18" charset="0"/>
              </a:rPr>
              <a:t>./kubernetes.sh</a:t>
            </a:r>
            <a:endParaRPr lang="en-US" sz="16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9006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719" y="-122831"/>
            <a:ext cx="11923368" cy="6740307"/>
          </a:xfrm>
          <a:prstGeom prst="rect">
            <a:avLst/>
          </a:prstGeom>
          <a:noFill/>
        </p:spPr>
        <p:txBody>
          <a:bodyPr wrap="square" rtlCol="0">
            <a:spAutoFit/>
          </a:bodyPr>
          <a:lstStyle/>
          <a:p>
            <a:r>
              <a:rPr lang="en-US" sz="2000" dirty="0">
                <a:solidFill>
                  <a:srgbClr val="000000"/>
                </a:solidFill>
                <a:latin typeface="Arial" panose="020B0604020202020204" pitchFamily="34" charset="0"/>
                <a:ea typeface="Arial" panose="020B0604020202020204" pitchFamily="34" charset="0"/>
                <a:cs typeface="Arial" panose="020B0604020202020204" pitchFamily="34" charset="0"/>
              </a:rPr>
              <a:t> </a:t>
            </a:r>
            <a:endParaRPr lang="en-US" sz="1600" dirty="0">
              <a:latin typeface="Arial" panose="020B0604020202020204" pitchFamily="34" charset="0"/>
              <a:ea typeface="Times New Roman" panose="02020603050405020304" pitchFamily="18" charset="0"/>
              <a:cs typeface="Arial" panose="020B0604020202020204" pitchFamily="34" charset="0"/>
            </a:endParaRPr>
          </a:p>
          <a:p>
            <a:r>
              <a:rPr lang="en-US" sz="2000" dirty="0">
                <a:solidFill>
                  <a:srgbClr val="000000"/>
                </a:solidFill>
                <a:highlight>
                  <a:srgbClr val="FFFFFF"/>
                </a:highlight>
                <a:latin typeface="Arial" panose="020B0604020202020204" pitchFamily="34" charset="0"/>
                <a:ea typeface="Arial" panose="020B0604020202020204" pitchFamily="34" charset="0"/>
                <a:cs typeface="Arial" panose="020B0604020202020204" pitchFamily="34" charset="0"/>
              </a:rPr>
              <a:t>3. Initialize the cluster with the below command</a:t>
            </a:r>
            <a:r>
              <a:rPr lang="en-US" sz="2000" dirty="0" smtClean="0">
                <a:solidFill>
                  <a:srgbClr val="000000"/>
                </a:solidFill>
                <a:highlight>
                  <a:srgbClr val="FFFFFF"/>
                </a:highlight>
                <a:latin typeface="Arial" panose="020B0604020202020204" pitchFamily="34" charset="0"/>
                <a:ea typeface="Arial" panose="020B0604020202020204" pitchFamily="34" charset="0"/>
                <a:cs typeface="Arial" panose="020B0604020202020204" pitchFamily="34" charset="0"/>
              </a:rPr>
              <a:t>,</a:t>
            </a:r>
          </a:p>
          <a:p>
            <a:endParaRPr lang="en-US" sz="1600" dirty="0">
              <a:latin typeface="Arial" panose="020B0604020202020204" pitchFamily="34" charset="0"/>
              <a:ea typeface="Times New Roman" panose="02020603050405020304" pitchFamily="18" charset="0"/>
              <a:cs typeface="Arial" panose="020B0604020202020204" pitchFamily="34" charset="0"/>
            </a:endParaRPr>
          </a:p>
          <a:p>
            <a:r>
              <a:rPr lang="en-US" sz="2000" b="1" dirty="0">
                <a:solidFill>
                  <a:srgbClr val="000000"/>
                </a:solidFill>
                <a:latin typeface="Arial" panose="020B0604020202020204" pitchFamily="34" charset="0"/>
                <a:ea typeface="Arial" panose="020B0604020202020204" pitchFamily="34" charset="0"/>
                <a:cs typeface="Arial" panose="020B0604020202020204" pitchFamily="34" charset="0"/>
              </a:rPr>
              <a:t>kubeadm </a:t>
            </a:r>
            <a:r>
              <a:rPr lang="en-US" sz="2000" b="1" dirty="0" err="1">
                <a:solidFill>
                  <a:srgbClr val="000000"/>
                </a:solidFill>
                <a:latin typeface="Arial" panose="020B0604020202020204" pitchFamily="34" charset="0"/>
                <a:ea typeface="Arial" panose="020B0604020202020204" pitchFamily="34" charset="0"/>
                <a:cs typeface="Arial" panose="020B0604020202020204" pitchFamily="34" charset="0"/>
              </a:rPr>
              <a:t>init</a:t>
            </a:r>
            <a:r>
              <a:rPr lang="en-US" sz="2000" b="1" dirty="0">
                <a:solidFill>
                  <a:srgbClr val="000000"/>
                </a:solidFill>
                <a:latin typeface="Arial" panose="020B0604020202020204" pitchFamily="34" charset="0"/>
                <a:ea typeface="Arial" panose="020B0604020202020204" pitchFamily="34" charset="0"/>
                <a:cs typeface="Arial" panose="020B0604020202020204" pitchFamily="34" charset="0"/>
              </a:rPr>
              <a:t> --</a:t>
            </a:r>
            <a:r>
              <a:rPr lang="en-US" sz="2000" b="1" dirty="0" err="1">
                <a:solidFill>
                  <a:srgbClr val="000000"/>
                </a:solidFill>
                <a:latin typeface="Arial" panose="020B0604020202020204" pitchFamily="34" charset="0"/>
                <a:ea typeface="Arial" panose="020B0604020202020204" pitchFamily="34" charset="0"/>
                <a:cs typeface="Arial" panose="020B0604020202020204" pitchFamily="34" charset="0"/>
              </a:rPr>
              <a:t>apiserver</a:t>
            </a:r>
            <a:r>
              <a:rPr lang="en-US" sz="2000" b="1" dirty="0">
                <a:solidFill>
                  <a:srgbClr val="000000"/>
                </a:solidFill>
                <a:latin typeface="Arial" panose="020B0604020202020204" pitchFamily="34" charset="0"/>
                <a:ea typeface="Arial" panose="020B0604020202020204" pitchFamily="34" charset="0"/>
                <a:cs typeface="Arial" panose="020B0604020202020204" pitchFamily="34" charset="0"/>
              </a:rPr>
              <a:t>-advertise-address=&lt;your private IP address&gt; --pod-network-</a:t>
            </a:r>
            <a:r>
              <a:rPr lang="en-US" sz="2000" b="1" dirty="0" err="1">
                <a:solidFill>
                  <a:srgbClr val="000000"/>
                </a:solidFill>
                <a:latin typeface="Arial" panose="020B0604020202020204" pitchFamily="34" charset="0"/>
                <a:ea typeface="Arial" panose="020B0604020202020204" pitchFamily="34" charset="0"/>
                <a:cs typeface="Arial" panose="020B0604020202020204" pitchFamily="34" charset="0"/>
              </a:rPr>
              <a:t>cidr</a:t>
            </a:r>
            <a:r>
              <a:rPr lang="en-US" sz="2000" b="1" dirty="0">
                <a:solidFill>
                  <a:srgbClr val="000000"/>
                </a:solidFill>
                <a:latin typeface="Arial" panose="020B0604020202020204" pitchFamily="34" charset="0"/>
                <a:ea typeface="Arial" panose="020B0604020202020204" pitchFamily="34" charset="0"/>
                <a:cs typeface="Arial" panose="020B0604020202020204" pitchFamily="34" charset="0"/>
              </a:rPr>
              <a:t>=192.168.0.0/16 --ignore-preflight-errors all</a:t>
            </a:r>
            <a:endParaRPr lang="en-US" sz="1600" b="1" dirty="0">
              <a:latin typeface="Arial" panose="020B0604020202020204" pitchFamily="34" charset="0"/>
              <a:ea typeface="Times New Roman" panose="02020603050405020304" pitchFamily="18" charset="0"/>
              <a:cs typeface="Arial" panose="020B0604020202020204" pitchFamily="34" charset="0"/>
            </a:endParaRPr>
          </a:p>
          <a:p>
            <a:endParaRPr lang="en-US" sz="2000" dirty="0" smtClean="0">
              <a:solidFill>
                <a:srgbClr val="000000"/>
              </a:solidFill>
              <a:highlight>
                <a:srgbClr val="FFFFFF"/>
              </a:highlight>
              <a:latin typeface="Arial" panose="020B0604020202020204" pitchFamily="34" charset="0"/>
              <a:ea typeface="Arial" panose="020B0604020202020204" pitchFamily="34" charset="0"/>
              <a:cs typeface="Arial" panose="020B0604020202020204" pitchFamily="34" charset="0"/>
            </a:endParaRPr>
          </a:p>
          <a:p>
            <a:r>
              <a:rPr lang="en-US" sz="2000" dirty="0" smtClean="0">
                <a:solidFill>
                  <a:srgbClr val="000000"/>
                </a:solidFill>
                <a:highlight>
                  <a:srgbClr val="FFFFFF"/>
                </a:highlight>
                <a:latin typeface="Arial" panose="020B0604020202020204" pitchFamily="34" charset="0"/>
                <a:ea typeface="Arial" panose="020B0604020202020204" pitchFamily="34" charset="0"/>
                <a:cs typeface="Arial" panose="020B0604020202020204" pitchFamily="34" charset="0"/>
              </a:rPr>
              <a:t>Change </a:t>
            </a:r>
            <a:r>
              <a:rPr lang="en-US" sz="2000" dirty="0">
                <a:solidFill>
                  <a:srgbClr val="000000"/>
                </a:solidFill>
                <a:highlight>
                  <a:srgbClr val="FFFFFF"/>
                </a:highlight>
                <a:latin typeface="Arial" panose="020B0604020202020204" pitchFamily="34" charset="0"/>
                <a:ea typeface="Arial" panose="020B0604020202020204" pitchFamily="34" charset="0"/>
                <a:cs typeface="Arial" panose="020B0604020202020204" pitchFamily="34" charset="0"/>
              </a:rPr>
              <a:t>the private IP accordingly.</a:t>
            </a:r>
            <a:endParaRPr lang="en-US" sz="1600" dirty="0">
              <a:latin typeface="Arial" panose="020B0604020202020204" pitchFamily="34" charset="0"/>
              <a:ea typeface="Times New Roman" panose="02020603050405020304" pitchFamily="18" charset="0"/>
              <a:cs typeface="Arial" panose="020B0604020202020204" pitchFamily="34" charset="0"/>
            </a:endParaRPr>
          </a:p>
          <a:p>
            <a:r>
              <a:rPr lang="en-US" sz="2000" dirty="0">
                <a:solidFill>
                  <a:srgbClr val="000000"/>
                </a:solidFill>
                <a:latin typeface="Arial" panose="020B0604020202020204" pitchFamily="34" charset="0"/>
                <a:ea typeface="Arial" panose="020B0604020202020204" pitchFamily="34" charset="0"/>
                <a:cs typeface="Arial" panose="020B0604020202020204" pitchFamily="34" charset="0"/>
              </a:rPr>
              <a:t> </a:t>
            </a:r>
            <a:endParaRPr lang="en-US" sz="1600" dirty="0">
              <a:latin typeface="Arial" panose="020B0604020202020204" pitchFamily="34" charset="0"/>
              <a:ea typeface="Times New Roman" panose="02020603050405020304" pitchFamily="18" charset="0"/>
              <a:cs typeface="Arial" panose="020B0604020202020204" pitchFamily="34" charset="0"/>
            </a:endParaRPr>
          </a:p>
          <a:p>
            <a:r>
              <a:rPr lang="en-US" sz="2000" dirty="0">
                <a:solidFill>
                  <a:srgbClr val="000000"/>
                </a:solidFill>
                <a:latin typeface="Arial" panose="020B0604020202020204" pitchFamily="34" charset="0"/>
                <a:ea typeface="Arial" panose="020B0604020202020204" pitchFamily="34" charset="0"/>
                <a:cs typeface="Arial" panose="020B0604020202020204" pitchFamily="34" charset="0"/>
              </a:rPr>
              <a:t> </a:t>
            </a:r>
            <a:endParaRPr lang="en-US" sz="1600" dirty="0">
              <a:latin typeface="Arial" panose="020B0604020202020204" pitchFamily="34" charset="0"/>
              <a:ea typeface="Times New Roman" panose="02020603050405020304" pitchFamily="18" charset="0"/>
              <a:cs typeface="Arial" panose="020B0604020202020204" pitchFamily="34" charset="0"/>
            </a:endParaRPr>
          </a:p>
          <a:p>
            <a:r>
              <a:rPr lang="en-US" sz="2000" dirty="0">
                <a:solidFill>
                  <a:srgbClr val="000000"/>
                </a:solidFill>
                <a:highlight>
                  <a:srgbClr val="FFFFFF"/>
                </a:highlight>
                <a:latin typeface="Arial" panose="020B0604020202020204" pitchFamily="34" charset="0"/>
                <a:ea typeface="Arial" panose="020B0604020202020204" pitchFamily="34" charset="0"/>
                <a:cs typeface="Arial" panose="020B0604020202020204" pitchFamily="34" charset="0"/>
              </a:rPr>
              <a:t>When the cluster is initialized Successfully it will print the kubeadm join command. Note that command as you will have to execute it in the worker node to connect it to the master later</a:t>
            </a:r>
            <a:r>
              <a:rPr lang="en-US" sz="2000" dirty="0" smtClean="0">
                <a:solidFill>
                  <a:srgbClr val="000000"/>
                </a:solidFill>
                <a:highlight>
                  <a:srgbClr val="FFFFFF"/>
                </a:highlight>
                <a:latin typeface="Arial" panose="020B0604020202020204" pitchFamily="34" charset="0"/>
                <a:ea typeface="Arial" panose="020B0604020202020204" pitchFamily="34" charset="0"/>
                <a:cs typeface="Arial" panose="020B0604020202020204" pitchFamily="34" charset="0"/>
              </a:rPr>
              <a:t>.</a:t>
            </a:r>
          </a:p>
          <a:p>
            <a:endParaRPr lang="en-US" sz="2000" dirty="0">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r>
              <a:rPr lang="en-US" dirty="0">
                <a:latin typeface="Arial" panose="020B0604020202020204" pitchFamily="34" charset="0"/>
                <a:cs typeface="Arial" panose="020B0604020202020204" pitchFamily="34" charset="0"/>
              </a:rPr>
              <a:t>Now, execute the below commands in the master one-by-one,</a:t>
            </a:r>
          </a:p>
          <a:p>
            <a:r>
              <a:rPr lang="en-US" dirty="0">
                <a:latin typeface="Arial" panose="020B0604020202020204" pitchFamily="34" charset="0"/>
                <a:cs typeface="Arial" panose="020B0604020202020204" pitchFamily="34" charset="0"/>
              </a:rPr>
              <a:t>exit</a:t>
            </a:r>
          </a:p>
          <a:p>
            <a:r>
              <a:rPr lang="en-US" dirty="0">
                <a:latin typeface="Arial" panose="020B0604020202020204" pitchFamily="34" charset="0"/>
                <a:cs typeface="Arial" panose="020B0604020202020204" pitchFamily="34" charset="0"/>
              </a:rPr>
              <a:t> </a:t>
            </a:r>
          </a:p>
          <a:p>
            <a:r>
              <a:rPr lang="en-US" b="1" dirty="0" err="1">
                <a:latin typeface="Arial" panose="020B0604020202020204" pitchFamily="34" charset="0"/>
                <a:cs typeface="Arial" panose="020B0604020202020204" pitchFamily="34" charset="0"/>
              </a:rPr>
              <a:t>mkdir</a:t>
            </a:r>
            <a:r>
              <a:rPr lang="en-US" b="1" dirty="0">
                <a:latin typeface="Arial" panose="020B0604020202020204" pitchFamily="34" charset="0"/>
                <a:cs typeface="Arial" panose="020B0604020202020204" pitchFamily="34" charset="0"/>
              </a:rPr>
              <a:t> -p $HOME/.kube</a:t>
            </a:r>
          </a:p>
          <a:p>
            <a:r>
              <a:rPr lang="en-US" b="1" dirty="0">
                <a:latin typeface="Arial" panose="020B0604020202020204" pitchFamily="34" charset="0"/>
                <a:cs typeface="Arial" panose="020B0604020202020204" pitchFamily="34" charset="0"/>
              </a:rPr>
              <a:t> </a:t>
            </a:r>
          </a:p>
          <a:p>
            <a:r>
              <a:rPr lang="en-US" b="1" dirty="0" err="1">
                <a:latin typeface="Arial" panose="020B0604020202020204" pitchFamily="34" charset="0"/>
                <a:cs typeface="Arial" panose="020B0604020202020204" pitchFamily="34" charset="0"/>
              </a:rPr>
              <a:t>sudo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etc</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kubernetes</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admin.conf</a:t>
            </a:r>
            <a:r>
              <a:rPr lang="en-US" b="1" dirty="0">
                <a:latin typeface="Arial" panose="020B0604020202020204" pitchFamily="34" charset="0"/>
                <a:cs typeface="Arial" panose="020B0604020202020204" pitchFamily="34" charset="0"/>
              </a:rPr>
              <a:t> $HOME/.</a:t>
            </a:r>
            <a:r>
              <a:rPr lang="en-US" b="1" dirty="0" err="1">
                <a:latin typeface="Arial" panose="020B0604020202020204" pitchFamily="34" charset="0"/>
                <a:cs typeface="Arial" panose="020B0604020202020204" pitchFamily="34" charset="0"/>
              </a:rPr>
              <a:t>kube</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config</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 </a:t>
            </a:r>
          </a:p>
          <a:p>
            <a:r>
              <a:rPr lang="en-US" b="1" dirty="0" err="1">
                <a:latin typeface="Arial" panose="020B0604020202020204" pitchFamily="34" charset="0"/>
                <a:cs typeface="Arial" panose="020B0604020202020204" pitchFamily="34" charset="0"/>
              </a:rPr>
              <a:t>sudo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chown</a:t>
            </a:r>
            <a:r>
              <a:rPr lang="en-US" b="1" dirty="0">
                <a:latin typeface="Arial" panose="020B0604020202020204" pitchFamily="34" charset="0"/>
                <a:cs typeface="Arial" panose="020B0604020202020204" pitchFamily="34" charset="0"/>
              </a:rPr>
              <a:t> $(id -u):$(id -g) $HOME/.</a:t>
            </a:r>
            <a:r>
              <a:rPr lang="en-US" b="1" dirty="0" err="1">
                <a:latin typeface="Arial" panose="020B0604020202020204" pitchFamily="34" charset="0"/>
                <a:cs typeface="Arial" panose="020B0604020202020204" pitchFamily="34" charset="0"/>
              </a:rPr>
              <a:t>kube</a:t>
            </a:r>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config</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 </a:t>
            </a:r>
          </a:p>
          <a:p>
            <a:r>
              <a:rPr lang="en-US" b="1" dirty="0">
                <a:latin typeface="Arial" panose="020B0604020202020204" pitchFamily="34" charset="0"/>
                <a:cs typeface="Arial" panose="020B0604020202020204" pitchFamily="34" charset="0"/>
              </a:rPr>
              <a:t>kubectl apply -f </a:t>
            </a:r>
            <a:r>
              <a:rPr lang="en-US" b="1" dirty="0">
                <a:latin typeface="Arial" panose="020B0604020202020204" pitchFamily="34" charset="0"/>
                <a:cs typeface="Arial" panose="020B0604020202020204" pitchFamily="34" charset="0"/>
                <a:hlinkClick r:id="rId2"/>
              </a:rPr>
              <a:t>https://raw.githubusercontent.com/coreos/flannel/master/Documentation/kube-flannel.yml</a:t>
            </a:r>
            <a:endParaRPr lang="en-US" b="1" dirty="0">
              <a:latin typeface="Arial" panose="020B0604020202020204" pitchFamily="34" charset="0"/>
              <a:cs typeface="Arial" panose="020B0604020202020204" pitchFamily="34" charset="0"/>
            </a:endParaRPr>
          </a:p>
          <a:p>
            <a:endParaRPr lang="en-US" sz="16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99490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68239" y="1064528"/>
            <a:ext cx="11982734" cy="4524315"/>
          </a:xfrm>
          <a:prstGeom prst="rect">
            <a:avLst/>
          </a:prstGeom>
          <a:noFill/>
        </p:spPr>
        <p:txBody>
          <a:bodyPr wrap="square" rtlCol="0">
            <a:spAutoFit/>
          </a:bodyPr>
          <a:lstStyle/>
          <a:p>
            <a:r>
              <a:rPr lang="en-US" sz="3600" dirty="0">
                <a:solidFill>
                  <a:srgbClr val="000000"/>
                </a:solidFill>
                <a:highlight>
                  <a:srgbClr val="FFFFFF"/>
                </a:highlight>
                <a:latin typeface="Arial" panose="020B0604020202020204" pitchFamily="34" charset="0"/>
                <a:ea typeface="Arial" panose="020B0604020202020204" pitchFamily="34" charset="0"/>
                <a:cs typeface="Times New Roman" panose="02020603050405020304" pitchFamily="18" charset="0"/>
              </a:rPr>
              <a:t>4. Follow the Step 1 and 2 in worker node as well</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r>
              <a:rPr lang="en-US" sz="3600" dirty="0">
                <a:solidFill>
                  <a:srgbClr val="000000"/>
                </a:solidFill>
                <a:latin typeface="Arial" panose="020B0604020202020204" pitchFamily="34" charset="0"/>
                <a:ea typeface="Arial" panose="020B0604020202020204" pitchFamily="34" charset="0"/>
                <a:cs typeface="Times New Roman" panose="02020603050405020304" pitchFamily="18" charset="0"/>
              </a:rPr>
              <a:t> </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r>
              <a:rPr lang="en-US" sz="3600" dirty="0">
                <a:solidFill>
                  <a:srgbClr val="000000"/>
                </a:solidFill>
                <a:highlight>
                  <a:srgbClr val="FFFFFF"/>
                </a:highlight>
                <a:latin typeface="Arial" panose="020B0604020202020204" pitchFamily="34" charset="0"/>
                <a:ea typeface="Arial" panose="020B0604020202020204" pitchFamily="34" charset="0"/>
                <a:cs typeface="Times New Roman" panose="02020603050405020304" pitchFamily="18" charset="0"/>
              </a:rPr>
              <a:t>5. Now execute the kubeadm join command in the worker node from the root user</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r>
              <a:rPr lang="en-US" sz="3600" dirty="0">
                <a:solidFill>
                  <a:srgbClr val="000000"/>
                </a:solidFill>
                <a:latin typeface="Arial" panose="020B0604020202020204" pitchFamily="34" charset="0"/>
                <a:ea typeface="Arial" panose="020B0604020202020204" pitchFamily="34" charset="0"/>
                <a:cs typeface="Times New Roman" panose="02020603050405020304" pitchFamily="18" charset="0"/>
              </a:rPr>
              <a:t> </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r>
              <a:rPr lang="en-US" sz="3600" dirty="0">
                <a:solidFill>
                  <a:srgbClr val="000000"/>
                </a:solidFill>
                <a:highlight>
                  <a:srgbClr val="FFFFFF"/>
                </a:highlight>
                <a:latin typeface="Arial" panose="020B0604020202020204" pitchFamily="34" charset="0"/>
                <a:ea typeface="Arial" panose="020B0604020202020204" pitchFamily="34" charset="0"/>
                <a:cs typeface="Times New Roman" panose="02020603050405020304" pitchFamily="18" charset="0"/>
              </a:rPr>
              <a:t>6. Now execute the below command in the master node,</a:t>
            </a:r>
            <a:endParaRPr lang="en-US" sz="2800" dirty="0">
              <a:latin typeface="Calibri" panose="020F0502020204030204" pitchFamily="34" charset="0"/>
              <a:ea typeface="Times New Roman" panose="02020603050405020304" pitchFamily="18" charset="0"/>
              <a:cs typeface="Times New Roman" panose="02020603050405020304" pitchFamily="18" charset="0"/>
            </a:endParaRPr>
          </a:p>
          <a:p>
            <a:r>
              <a:rPr lang="en-US" sz="3600" b="1" dirty="0">
                <a:solidFill>
                  <a:srgbClr val="000000"/>
                </a:solidFill>
                <a:latin typeface="Arial" panose="020B0604020202020204" pitchFamily="34" charset="0"/>
                <a:ea typeface="Arial" panose="020B0604020202020204" pitchFamily="34" charset="0"/>
                <a:cs typeface="Times New Roman" panose="02020603050405020304" pitchFamily="18" charset="0"/>
              </a:rPr>
              <a:t>kubectl get nodes</a:t>
            </a:r>
            <a:endParaRPr lang="en-US" sz="2800" b="1" dirty="0">
              <a:latin typeface="Calibri" panose="020F0502020204030204" pitchFamily="34" charset="0"/>
              <a:ea typeface="Times New Roman" panose="02020603050405020304" pitchFamily="18" charset="0"/>
              <a:cs typeface="Times New Roman" panose="02020603050405020304" pitchFamily="18" charset="0"/>
            </a:endParaRPr>
          </a:p>
          <a:p>
            <a:r>
              <a:rPr lang="en-US" sz="3600" dirty="0">
                <a:solidFill>
                  <a:srgbClr val="000000"/>
                </a:solidFill>
                <a:latin typeface="Arial" panose="020B0604020202020204" pitchFamily="34" charset="0"/>
                <a:ea typeface="Arial" panose="020B0604020202020204" pitchFamily="34" charset="0"/>
                <a:cs typeface="Times New Roman" panose="02020603050405020304" pitchFamily="18" charset="0"/>
              </a:rPr>
              <a:t> </a:t>
            </a:r>
            <a:endParaRPr lang="en-U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11474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719" y="-27298"/>
            <a:ext cx="11977959" cy="584775"/>
          </a:xfrm>
          <a:prstGeom prst="rect">
            <a:avLst/>
          </a:prstGeom>
          <a:noFill/>
        </p:spPr>
        <p:txBody>
          <a:bodyPr wrap="square" rtlCol="0">
            <a:spAutoFit/>
          </a:bodyPr>
          <a:lstStyle/>
          <a:p>
            <a:pPr algn="ctr"/>
            <a:r>
              <a:rPr lang="en-US" sz="3200" b="1" u="sng" dirty="0" smtClean="0">
                <a:latin typeface="Arial" panose="020B0604020202020204" pitchFamily="34" charset="0"/>
                <a:cs typeface="Arial" panose="020B0604020202020204" pitchFamily="34" charset="0"/>
              </a:rPr>
              <a:t>MINIKUBE</a:t>
            </a:r>
            <a:endParaRPr lang="en-US" sz="3600" b="1" u="sng" dirty="0">
              <a:latin typeface="Arial" panose="020B0604020202020204" pitchFamily="34" charset="0"/>
              <a:cs typeface="Arial" panose="020B0604020202020204" pitchFamily="34" charset="0"/>
            </a:endParaRPr>
          </a:p>
        </p:txBody>
      </p:sp>
      <p:sp>
        <p:nvSpPr>
          <p:cNvPr id="3" name="TextBox 2"/>
          <p:cNvSpPr txBox="1"/>
          <p:nvPr/>
        </p:nvSpPr>
        <p:spPr>
          <a:xfrm>
            <a:off x="45719" y="532254"/>
            <a:ext cx="11977959" cy="6247864"/>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Install </a:t>
            </a:r>
            <a:r>
              <a:rPr lang="en-US" sz="2000" dirty="0" smtClean="0">
                <a:latin typeface="Arial" panose="020B0604020202020204" pitchFamily="34" charset="0"/>
                <a:cs typeface="Arial" panose="020B0604020202020204" pitchFamily="34" charset="0"/>
              </a:rPr>
              <a:t>Docker</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sudo</a:t>
            </a:r>
            <a:r>
              <a:rPr lang="en-US" sz="2000" b="1" dirty="0">
                <a:latin typeface="Arial" panose="020B0604020202020204" pitchFamily="34" charset="0"/>
                <a:cs typeface="Arial" panose="020B0604020202020204" pitchFamily="34" charset="0"/>
              </a:rPr>
              <a:t> apt update &amp;&amp; apt -y install docker.io</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Install kubectl</a:t>
            </a:r>
          </a:p>
          <a:p>
            <a:endParaRPr lang="en-US" sz="2000" b="1" dirty="0" smtClean="0">
              <a:latin typeface="Arial" panose="020B0604020202020204" pitchFamily="34" charset="0"/>
              <a:cs typeface="Arial" panose="020B0604020202020204" pitchFamily="34" charset="0"/>
            </a:endParaRPr>
          </a:p>
          <a:p>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curl -LO https://storage.googleapis.com/kubernetes-release/release/$(curl -s https://storage.googleapis.com/kubernetes-release/release/stable.txt)/bin/linux/amd64/kubectl &amp;&amp;   </a:t>
            </a:r>
            <a:r>
              <a:rPr lang="en-US" sz="2000" b="1" dirty="0" err="1">
                <a:latin typeface="Arial" panose="020B0604020202020204" pitchFamily="34" charset="0"/>
                <a:cs typeface="Arial" panose="020B0604020202020204" pitchFamily="34" charset="0"/>
              </a:rPr>
              <a:t>chmod</a:t>
            </a:r>
            <a:r>
              <a:rPr lang="en-US" sz="2000" b="1" dirty="0">
                <a:latin typeface="Arial" panose="020B0604020202020204" pitchFamily="34" charset="0"/>
                <a:cs typeface="Arial" panose="020B0604020202020204" pitchFamily="34" charset="0"/>
              </a:rPr>
              <a:t> +x ./kubectl &amp;&amp; </a:t>
            </a:r>
            <a:r>
              <a:rPr lang="en-US" sz="2000" b="1" dirty="0" err="1">
                <a:latin typeface="Arial" panose="020B0604020202020204" pitchFamily="34" charset="0"/>
                <a:cs typeface="Arial" panose="020B0604020202020204" pitchFamily="34" charset="0"/>
              </a:rPr>
              <a:t>sudo</a:t>
            </a:r>
            <a:r>
              <a:rPr lang="en-US" sz="2000" b="1" dirty="0">
                <a:latin typeface="Arial" panose="020B0604020202020204" pitchFamily="34" charset="0"/>
                <a:cs typeface="Arial" panose="020B0604020202020204" pitchFamily="34" charset="0"/>
              </a:rPr>
              <a:t> mv ./kubectl /</a:t>
            </a:r>
            <a:r>
              <a:rPr lang="en-US" sz="2000" b="1" dirty="0" err="1">
                <a:latin typeface="Arial" panose="020B0604020202020204" pitchFamily="34" charset="0"/>
                <a:cs typeface="Arial" panose="020B0604020202020204" pitchFamily="34" charset="0"/>
              </a:rPr>
              <a:t>usr</a:t>
            </a:r>
            <a:r>
              <a:rPr lang="en-US" sz="2000" b="1" dirty="0">
                <a:latin typeface="Arial" panose="020B0604020202020204" pitchFamily="34" charset="0"/>
                <a:cs typeface="Arial" panose="020B0604020202020204" pitchFamily="34" charset="0"/>
              </a:rPr>
              <a:t>/local/bin/kubectl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Install </a:t>
            </a:r>
            <a:r>
              <a:rPr lang="en-US" sz="2000" dirty="0" err="1">
                <a:latin typeface="Arial" panose="020B0604020202020204" pitchFamily="34" charset="0"/>
                <a:cs typeface="Arial" panose="020B0604020202020204" pitchFamily="34" charset="0"/>
              </a:rPr>
              <a:t>Minikube</a:t>
            </a:r>
            <a:endParaRPr lang="en-US" sz="2000" dirty="0">
              <a:latin typeface="Arial" panose="020B0604020202020204" pitchFamily="34" charset="0"/>
              <a:cs typeface="Arial" panose="020B0604020202020204" pitchFamily="34" charset="0"/>
            </a:endParaRPr>
          </a:p>
          <a:p>
            <a:endParaRPr lang="en-US" sz="2000" b="1" dirty="0" smtClean="0">
              <a:latin typeface="Arial" panose="020B0604020202020204" pitchFamily="34" charset="0"/>
              <a:cs typeface="Arial" panose="020B0604020202020204" pitchFamily="34" charset="0"/>
            </a:endParaRPr>
          </a:p>
          <a:p>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curl -Lo </a:t>
            </a:r>
            <a:r>
              <a:rPr lang="en-US" sz="2000" b="1" dirty="0" err="1">
                <a:latin typeface="Arial" panose="020B0604020202020204" pitchFamily="34" charset="0"/>
                <a:cs typeface="Arial" panose="020B0604020202020204" pitchFamily="34" charset="0"/>
              </a:rPr>
              <a:t>minikube</a:t>
            </a:r>
            <a:r>
              <a:rPr lang="en-US" sz="2000" b="1" dirty="0">
                <a:latin typeface="Arial" panose="020B0604020202020204" pitchFamily="34" charset="0"/>
                <a:cs typeface="Arial" panose="020B0604020202020204" pitchFamily="34" charset="0"/>
              </a:rPr>
              <a:t> https://storage.googleapis.com/minikube/releases/latest/minikube-linux-amd64 &amp;&amp; </a:t>
            </a:r>
            <a:r>
              <a:rPr lang="en-US" sz="2000" b="1" dirty="0" err="1">
                <a:latin typeface="Arial" panose="020B0604020202020204" pitchFamily="34" charset="0"/>
                <a:cs typeface="Arial" panose="020B0604020202020204" pitchFamily="34" charset="0"/>
              </a:rPr>
              <a:t>chmod</a:t>
            </a:r>
            <a:r>
              <a:rPr lang="en-US" sz="2000" b="1" dirty="0">
                <a:latin typeface="Arial" panose="020B0604020202020204" pitchFamily="34" charset="0"/>
                <a:cs typeface="Arial" panose="020B0604020202020204" pitchFamily="34" charset="0"/>
              </a:rPr>
              <a:t> +x </a:t>
            </a:r>
            <a:r>
              <a:rPr lang="en-US" sz="2000" b="1" dirty="0" err="1">
                <a:latin typeface="Arial" panose="020B0604020202020204" pitchFamily="34" charset="0"/>
                <a:cs typeface="Arial" panose="020B0604020202020204" pitchFamily="34" charset="0"/>
              </a:rPr>
              <a:t>minikube</a:t>
            </a:r>
            <a:r>
              <a:rPr lang="en-US" sz="2000" b="1" dirty="0">
                <a:latin typeface="Arial" panose="020B0604020202020204" pitchFamily="34" charset="0"/>
                <a:cs typeface="Arial" panose="020B0604020202020204" pitchFamily="34" charset="0"/>
              </a:rPr>
              <a:t> &amp;&amp; </a:t>
            </a:r>
            <a:r>
              <a:rPr lang="en-US" sz="2000" b="1" dirty="0" err="1">
                <a:latin typeface="Arial" panose="020B0604020202020204" pitchFamily="34" charset="0"/>
                <a:cs typeface="Arial" panose="020B0604020202020204" pitchFamily="34" charset="0"/>
              </a:rPr>
              <a:t>sudo</a:t>
            </a:r>
            <a:r>
              <a:rPr lang="en-US" sz="2000" b="1" dirty="0">
                <a:latin typeface="Arial" panose="020B0604020202020204" pitchFamily="34" charset="0"/>
                <a:cs typeface="Arial" panose="020B0604020202020204" pitchFamily="34" charset="0"/>
              </a:rPr>
              <a:t> mv </a:t>
            </a:r>
            <a:r>
              <a:rPr lang="en-US" sz="2000" b="1" dirty="0" err="1">
                <a:latin typeface="Arial" panose="020B0604020202020204" pitchFamily="34" charset="0"/>
                <a:cs typeface="Arial" panose="020B0604020202020204" pitchFamily="34" charset="0"/>
              </a:rPr>
              <a:t>minikube</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usr</a:t>
            </a:r>
            <a:r>
              <a:rPr lang="en-US" sz="2000" b="1" dirty="0">
                <a:latin typeface="Arial" panose="020B0604020202020204" pitchFamily="34" charset="0"/>
                <a:cs typeface="Arial" panose="020B0604020202020204" pitchFamily="34" charset="0"/>
              </a:rPr>
              <a:t>/local/bin/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Start </a:t>
            </a:r>
            <a:r>
              <a:rPr lang="en-US" sz="2000" dirty="0" err="1">
                <a:latin typeface="Arial" panose="020B0604020202020204" pitchFamily="34" charset="0"/>
                <a:cs typeface="Arial" panose="020B0604020202020204" pitchFamily="34" charset="0"/>
              </a:rPr>
              <a:t>Minikube</a:t>
            </a:r>
            <a:endParaRPr lang="en-US" sz="2000" dirty="0">
              <a:latin typeface="Arial" panose="020B0604020202020204" pitchFamily="34" charset="0"/>
              <a:cs typeface="Arial" panose="020B0604020202020204" pitchFamily="34" charset="0"/>
            </a:endParaRPr>
          </a:p>
          <a:p>
            <a:endParaRPr lang="en-US" sz="2000" b="1" dirty="0" smtClean="0">
              <a:latin typeface="Arial" panose="020B0604020202020204" pitchFamily="34" charset="0"/>
              <a:cs typeface="Arial" panose="020B0604020202020204" pitchFamily="34" charset="0"/>
            </a:endParaRPr>
          </a:p>
          <a:p>
            <a:r>
              <a:rPr lang="en-US" sz="2000" b="1" dirty="0" smtClean="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apt install </a:t>
            </a:r>
            <a:r>
              <a:rPr lang="en-US" sz="2000" b="1" dirty="0" err="1">
                <a:latin typeface="Arial" panose="020B0604020202020204" pitchFamily="34" charset="0"/>
                <a:cs typeface="Arial" panose="020B0604020202020204" pitchFamily="34" charset="0"/>
              </a:rPr>
              <a:t>conntrack</a:t>
            </a:r>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minikube</a:t>
            </a:r>
            <a:r>
              <a:rPr lang="en-US" sz="2000" b="1" dirty="0">
                <a:latin typeface="Arial" panose="020B0604020202020204" pitchFamily="34" charset="0"/>
                <a:cs typeface="Arial" panose="020B0604020202020204" pitchFamily="34" charset="0"/>
              </a:rPr>
              <a:t> start --</a:t>
            </a:r>
            <a:r>
              <a:rPr lang="en-US" sz="2000" b="1" dirty="0" err="1">
                <a:latin typeface="Arial" panose="020B0604020202020204" pitchFamily="34" charset="0"/>
                <a:cs typeface="Arial" panose="020B0604020202020204" pitchFamily="34" charset="0"/>
              </a:rPr>
              <a:t>vm</a:t>
            </a:r>
            <a:r>
              <a:rPr lang="en-US" sz="2000" b="1" dirty="0">
                <a:latin typeface="Arial" panose="020B0604020202020204" pitchFamily="34" charset="0"/>
                <a:cs typeface="Arial" panose="020B0604020202020204" pitchFamily="34" charset="0"/>
              </a:rPr>
              <a:t>-driver=none</a:t>
            </a:r>
          </a:p>
          <a:p>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minikube</a:t>
            </a:r>
            <a:r>
              <a:rPr lang="en-US" sz="2000" b="1" dirty="0">
                <a:latin typeface="Arial" panose="020B0604020202020204" pitchFamily="34" charset="0"/>
                <a:cs typeface="Arial" panose="020B0604020202020204" pitchFamily="34" charset="0"/>
              </a:rPr>
              <a:t> status</a:t>
            </a:r>
          </a:p>
        </p:txBody>
      </p:sp>
    </p:spTree>
    <p:extLst>
      <p:ext uri="{BB962C8B-B14F-4D97-AF65-F5344CB8AC3E}">
        <p14:creationId xmlns:p14="http://schemas.microsoft.com/office/powerpoint/2010/main" val="18124165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5711853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1" cy="6858001"/>
          </a:xfrm>
          <a:prstGeom prst="rect">
            <a:avLst/>
          </a:prstGeom>
        </p:spPr>
      </p:pic>
    </p:spTree>
    <p:extLst>
      <p:ext uri="{BB962C8B-B14F-4D97-AF65-F5344CB8AC3E}">
        <p14:creationId xmlns:p14="http://schemas.microsoft.com/office/powerpoint/2010/main" val="14061638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63521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9575" y="-215900"/>
            <a:ext cx="13011150" cy="7315200"/>
          </a:xfrm>
          <a:prstGeom prst="rect">
            <a:avLst/>
          </a:prstGeom>
        </p:spPr>
      </p:pic>
    </p:spTree>
    <p:extLst>
      <p:ext uri="{BB962C8B-B14F-4D97-AF65-F5344CB8AC3E}">
        <p14:creationId xmlns:p14="http://schemas.microsoft.com/office/powerpoint/2010/main" val="745275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6856171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77329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325882" y="202863"/>
            <a:ext cx="9734881" cy="5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742950" indent="-742950" algn="l" rtl="0" eaLnBrk="1" fontAlgn="base" hangingPunct="1">
              <a:lnSpc>
                <a:spcPct val="90000"/>
              </a:lnSpc>
              <a:spcBef>
                <a:spcPct val="0"/>
              </a:spcBef>
              <a:spcAft>
                <a:spcPct val="0"/>
              </a:spcAft>
              <a:defRPr sz="2170" b="0" i="0">
                <a:solidFill>
                  <a:schemeClr val="tx1"/>
                </a:solidFill>
                <a:latin typeface="Trebuchet MS" panose="020B0603020202020204" pitchFamily="34" charset="0"/>
                <a:ea typeface="+mj-ea"/>
                <a:cs typeface="Arial"/>
                <a:sym typeface="Bebas Neue" charset="0"/>
              </a:defRPr>
            </a:lvl1pPr>
            <a:lvl2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2pPr>
            <a:lvl3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3pPr>
            <a:lvl4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4pPr>
            <a:lvl5pPr marL="742950" indent="-742950" algn="l" rtl="0" eaLnBrk="1" fontAlgn="base" hangingPunct="1">
              <a:lnSpc>
                <a:spcPct val="90000"/>
              </a:lnSpc>
              <a:spcBef>
                <a:spcPct val="0"/>
              </a:spcBef>
              <a:spcAft>
                <a:spcPct val="0"/>
              </a:spcAft>
              <a:defRPr sz="3600" b="1">
                <a:solidFill>
                  <a:schemeClr val="tx2"/>
                </a:solidFill>
                <a:latin typeface="Helvetica Neue"/>
                <a:ea typeface="MS PGothic" pitchFamily="34" charset="-128"/>
                <a:sym typeface="Bebas Neue" charset="0"/>
              </a:defRPr>
            </a:lvl5pPr>
            <a:lvl6pPr marL="12001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6pPr>
            <a:lvl7pPr marL="16573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7pPr>
            <a:lvl8pPr marL="21145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8pPr>
            <a:lvl9pPr marL="2571750" indent="-742950" algn="l" rtl="0" eaLnBrk="1" fontAlgn="base" hangingPunct="1">
              <a:lnSpc>
                <a:spcPct val="90000"/>
              </a:lnSpc>
              <a:spcBef>
                <a:spcPct val="0"/>
              </a:spcBef>
              <a:spcAft>
                <a:spcPct val="0"/>
              </a:spcAft>
              <a:defRPr sz="3600" b="1">
                <a:solidFill>
                  <a:schemeClr val="tx2"/>
                </a:solidFill>
                <a:latin typeface="Roboto" pitchFamily="2" charset="0"/>
                <a:ea typeface="MS PGothic" pitchFamily="34" charset="-128"/>
                <a:sym typeface="Bebas Neue" charset="0"/>
              </a:defRPr>
            </a:lvl9pPr>
          </a:lstStyle>
          <a:p>
            <a:r>
              <a:rPr lang="en-IN" sz="3600" b="1" u="sng" kern="0" dirty="0" smtClean="0">
                <a:latin typeface="Helvetica Neue"/>
              </a:rPr>
              <a:t>Microservices</a:t>
            </a:r>
            <a:endParaRPr lang="en-IN" sz="3600" b="1" u="sng" kern="0" dirty="0">
              <a:latin typeface="Helvetica Neue"/>
            </a:endParaRPr>
          </a:p>
        </p:txBody>
      </p:sp>
      <p:pic>
        <p:nvPicPr>
          <p:cNvPr id="3" name="Picture 2"/>
          <p:cNvPicPr>
            <a:picLocks noChangeAspect="1"/>
          </p:cNvPicPr>
          <p:nvPr/>
        </p:nvPicPr>
        <p:blipFill>
          <a:blip r:embed="rId2"/>
          <a:stretch>
            <a:fillRect/>
          </a:stretch>
        </p:blipFill>
        <p:spPr>
          <a:xfrm>
            <a:off x="700358" y="1106074"/>
            <a:ext cx="10503179" cy="5155026"/>
          </a:xfrm>
          <a:prstGeom prst="rect">
            <a:avLst/>
          </a:prstGeom>
        </p:spPr>
      </p:pic>
    </p:spTree>
    <p:extLst>
      <p:ext uri="{BB962C8B-B14F-4D97-AF65-F5344CB8AC3E}">
        <p14:creationId xmlns:p14="http://schemas.microsoft.com/office/powerpoint/2010/main" val="29015774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666072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27542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1867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2429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16520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094696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814158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96796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42798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43598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7899400" cy="5816977"/>
          </a:xfrm>
          <a:prstGeom prst="rect">
            <a:avLst/>
          </a:prstGeom>
          <a:noFill/>
        </p:spPr>
        <p:txBody>
          <a:bodyPr wrap="square" rtlCol="0">
            <a:spAutoFit/>
          </a:bodyPr>
          <a:lstStyle/>
          <a:p>
            <a:r>
              <a:rPr lang="en-US" sz="2400" b="1" i="0" u="sng" dirty="0" smtClean="0">
                <a:solidFill>
                  <a:srgbClr val="FF0000"/>
                </a:solidFill>
                <a:effectLst/>
                <a:latin typeface="Arial" panose="020B0604020202020204" pitchFamily="34" charset="0"/>
                <a:cs typeface="Arial" panose="020B0604020202020204" pitchFamily="34" charset="0"/>
              </a:rPr>
              <a:t>What are microservices?</a:t>
            </a:r>
          </a:p>
          <a:p>
            <a:endParaRPr lang="en-US" sz="2400" b="1" i="0" u="sng" dirty="0" smtClean="0">
              <a:solidFill>
                <a:srgbClr val="323E48"/>
              </a:solidFill>
              <a:effectLst/>
              <a:latin typeface="Arial" panose="020B0604020202020204" pitchFamily="34" charset="0"/>
              <a:cs typeface="Arial" panose="020B0604020202020204" pitchFamily="34" charset="0"/>
            </a:endParaRPr>
          </a:p>
          <a:p>
            <a:r>
              <a:rPr lang="en-US" b="0" i="0" dirty="0" smtClean="0">
                <a:solidFill>
                  <a:srgbClr val="323E48"/>
                </a:solidFill>
                <a:effectLst/>
                <a:latin typeface="Arial" panose="020B0604020202020204" pitchFamily="34" charset="0"/>
                <a:cs typeface="Arial" panose="020B0604020202020204" pitchFamily="34" charset="0"/>
              </a:rPr>
              <a:t>In contrast to the monolithic approach, a microservices architecture involves smaller applications deployed independently as loosely coupled services, tied together through application integration. With </a:t>
            </a:r>
            <a:r>
              <a:rPr lang="en-US" b="0" i="0" dirty="0" err="1" smtClean="0">
                <a:solidFill>
                  <a:srgbClr val="323E48"/>
                </a:solidFill>
                <a:effectLst/>
                <a:latin typeface="Arial" panose="020B0604020202020204" pitchFamily="34" charset="0"/>
                <a:cs typeface="Arial" panose="020B0604020202020204" pitchFamily="34" charset="0"/>
              </a:rPr>
              <a:t>microservice</a:t>
            </a:r>
            <a:r>
              <a:rPr lang="en-US" b="0" i="0" dirty="0" smtClean="0">
                <a:solidFill>
                  <a:srgbClr val="323E48"/>
                </a:solidFill>
                <a:effectLst/>
                <a:latin typeface="Arial" panose="020B0604020202020204" pitchFamily="34" charset="0"/>
                <a:cs typeface="Arial" panose="020B0604020202020204" pitchFamily="34" charset="0"/>
              </a:rPr>
              <a:t> applications, the business logic may encompass multiple platforms, including software as a service, on-premises databases, and in-house-developed applications that meet needs that no SaaS application handles. </a:t>
            </a:r>
          </a:p>
          <a:p>
            <a:endParaRPr lang="en-US" b="0" i="0" dirty="0" smtClean="0">
              <a:solidFill>
                <a:srgbClr val="323E48"/>
              </a:solidFill>
              <a:effectLst/>
              <a:latin typeface="Arial" panose="020B0604020202020204" pitchFamily="34" charset="0"/>
              <a:cs typeface="Arial" panose="020B0604020202020204" pitchFamily="34" charset="0"/>
            </a:endParaRPr>
          </a:p>
          <a:p>
            <a:r>
              <a:rPr lang="en-US" b="0" i="0" dirty="0" smtClean="0">
                <a:solidFill>
                  <a:srgbClr val="323E48"/>
                </a:solidFill>
                <a:effectLst/>
                <a:latin typeface="Arial" panose="020B0604020202020204" pitchFamily="34" charset="0"/>
                <a:cs typeface="Arial" panose="020B0604020202020204" pitchFamily="34" charset="0"/>
              </a:rPr>
              <a:t>From a software engineering perspective, microservices can be simpler to develop. They’re smaller in scope and therefore smaller in size, which makes it easier for developers to improve them through continuous integration and continuous delivery (CI/CD). They can be written in any programming language. And they can communicate with other microservices through </a:t>
            </a:r>
            <a:r>
              <a:rPr lang="en-US" b="0" i="0" u="none" strike="noStrike" dirty="0" smtClean="0">
                <a:solidFill>
                  <a:srgbClr val="323E48"/>
                </a:solidFill>
                <a:effectLst/>
                <a:latin typeface="Arial" panose="020B0604020202020204" pitchFamily="34" charset="0"/>
                <a:cs typeface="Arial" panose="020B0604020202020204" pitchFamily="34" charset="0"/>
                <a:hlinkClick r:id="rId2"/>
              </a:rPr>
              <a:t>APIs</a:t>
            </a:r>
            <a:r>
              <a:rPr lang="en-US" b="0" i="0" dirty="0" smtClean="0">
                <a:solidFill>
                  <a:srgbClr val="323E48"/>
                </a:solidFill>
                <a:effectLst/>
                <a:latin typeface="Arial" panose="020B0604020202020204" pitchFamily="34" charset="0"/>
                <a:cs typeface="Arial" panose="020B0604020202020204" pitchFamily="34" charset="0"/>
              </a:rPr>
              <a:t>.</a:t>
            </a:r>
          </a:p>
          <a:p>
            <a:endParaRPr lang="en-US" b="0" i="0" dirty="0" smtClean="0">
              <a:solidFill>
                <a:srgbClr val="323E48"/>
              </a:solidFill>
              <a:effectLst/>
              <a:latin typeface="Arial" panose="020B0604020202020204" pitchFamily="34" charset="0"/>
              <a:cs typeface="Arial" panose="020B0604020202020204" pitchFamily="34" charset="0"/>
            </a:endParaRPr>
          </a:p>
          <a:p>
            <a:r>
              <a:rPr lang="en-US" b="0" i="0" dirty="0" smtClean="0">
                <a:solidFill>
                  <a:srgbClr val="323E48"/>
                </a:solidFill>
                <a:effectLst/>
                <a:latin typeface="Arial" panose="020B0604020202020204" pitchFamily="34" charset="0"/>
                <a:cs typeface="Arial" panose="020B0604020202020204" pitchFamily="34" charset="0"/>
              </a:rPr>
              <a:t>An application programming interface (API) is a set of programming calls that expose the functionality of an application to developers. APIs make it simpler to develop integrated applications by offering an easy way to pass credentials and data between applications.</a:t>
            </a:r>
            <a:endParaRPr lang="en-US" b="0" i="0" dirty="0">
              <a:solidFill>
                <a:srgbClr val="323E48"/>
              </a:solidFill>
              <a:effectLst/>
              <a:latin typeface="Arial" panose="020B0604020202020204" pitchFamily="34" charset="0"/>
              <a:cs typeface="Arial" panose="020B0604020202020204" pitchFamily="34" charset="0"/>
            </a:endParaRPr>
          </a:p>
        </p:txBody>
      </p:sp>
      <p:pic>
        <p:nvPicPr>
          <p:cNvPr id="2050" name="Picture 2" descr="Microservices with Sp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9400" y="1123790"/>
            <a:ext cx="4178300" cy="375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5814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39331"/>
          </a:xfrm>
          <a:prstGeom prst="rect">
            <a:avLst/>
          </a:prstGeom>
        </p:spPr>
      </p:pic>
    </p:spTree>
    <p:extLst>
      <p:ext uri="{BB962C8B-B14F-4D97-AF65-F5344CB8AC3E}">
        <p14:creationId xmlns:p14="http://schemas.microsoft.com/office/powerpoint/2010/main" val="16849265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61205"/>
          </a:xfrm>
          <a:prstGeom prst="rect">
            <a:avLst/>
          </a:prstGeom>
        </p:spPr>
      </p:pic>
    </p:spTree>
    <p:extLst>
      <p:ext uri="{BB962C8B-B14F-4D97-AF65-F5344CB8AC3E}">
        <p14:creationId xmlns:p14="http://schemas.microsoft.com/office/powerpoint/2010/main" val="3112445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35319"/>
          </a:xfrm>
          <a:prstGeom prst="rect">
            <a:avLst/>
          </a:prstGeom>
        </p:spPr>
      </p:pic>
    </p:spTree>
    <p:extLst>
      <p:ext uri="{BB962C8B-B14F-4D97-AF65-F5344CB8AC3E}">
        <p14:creationId xmlns:p14="http://schemas.microsoft.com/office/powerpoint/2010/main" val="277603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99911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59301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50212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479751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06904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55238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6748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417"/>
            <a:ext cx="12078269" cy="4339650"/>
          </a:xfrm>
          <a:prstGeom prst="rect">
            <a:avLst/>
          </a:prstGeom>
          <a:noFill/>
        </p:spPr>
        <p:txBody>
          <a:bodyPr wrap="square" rtlCol="0">
            <a:spAutoFit/>
          </a:bodyPr>
          <a:lstStyle/>
          <a:p>
            <a:pPr fontAlgn="base"/>
            <a:r>
              <a:rPr lang="en-US" sz="2400" b="1" i="0" u="sng" dirty="0" smtClean="0">
                <a:solidFill>
                  <a:schemeClr val="accent2"/>
                </a:solidFill>
                <a:effectLst/>
                <a:latin typeface="Arial" panose="020B0604020202020204" pitchFamily="34" charset="0"/>
                <a:cs typeface="Arial" panose="020B0604020202020204" pitchFamily="34" charset="0"/>
              </a:rPr>
              <a:t>container</a:t>
            </a:r>
          </a:p>
          <a:p>
            <a:pPr fontAlgn="base"/>
            <a:endParaRPr lang="en-US" dirty="0">
              <a:solidFill>
                <a:srgbClr val="0B214A"/>
              </a:solidFill>
              <a:latin typeface="Arial" panose="020B0604020202020204" pitchFamily="34" charset="0"/>
              <a:cs typeface="Arial" panose="020B0604020202020204" pitchFamily="34" charset="0"/>
            </a:endParaRPr>
          </a:p>
          <a:p>
            <a:pPr fontAlgn="base"/>
            <a:r>
              <a:rPr lang="en-US" b="0" i="0" dirty="0" smtClean="0">
                <a:solidFill>
                  <a:srgbClr val="0B214A"/>
                </a:solidFill>
                <a:effectLst/>
                <a:latin typeface="Arial" panose="020B0604020202020204" pitchFamily="34" charset="0"/>
                <a:cs typeface="Arial" panose="020B0604020202020204" pitchFamily="34" charset="0"/>
              </a:rPr>
              <a:t>A container is a standard unit of software that packages up code and all its dependencies so the application runs quickly and reliably from one computing environment to another. </a:t>
            </a:r>
          </a:p>
          <a:p>
            <a:pPr fontAlgn="base"/>
            <a:endParaRPr lang="en-US" dirty="0">
              <a:solidFill>
                <a:srgbClr val="0B214A"/>
              </a:solidFill>
              <a:latin typeface="Arial" panose="020B0604020202020204" pitchFamily="34" charset="0"/>
              <a:cs typeface="Arial" panose="020B0604020202020204" pitchFamily="34" charset="0"/>
            </a:endParaRPr>
          </a:p>
          <a:p>
            <a:pPr fontAlgn="base"/>
            <a:r>
              <a:rPr lang="en-US" b="0" i="0" dirty="0" smtClean="0">
                <a:solidFill>
                  <a:srgbClr val="0B214A"/>
                </a:solidFill>
                <a:effectLst/>
                <a:latin typeface="Arial" panose="020B0604020202020204" pitchFamily="34" charset="0"/>
                <a:cs typeface="Arial" panose="020B0604020202020204" pitchFamily="34" charset="0"/>
              </a:rPr>
              <a:t>A Docker container image is a lightweight, standalone, executable package of software that includes everything needed to run an application: code, runtime, system tools, system libraries and settings.</a:t>
            </a:r>
          </a:p>
          <a:p>
            <a:pPr fontAlgn="base"/>
            <a:endParaRPr lang="en-US" b="0" i="0" dirty="0" smtClean="0">
              <a:solidFill>
                <a:srgbClr val="0B214A"/>
              </a:solidFill>
              <a:effectLst/>
              <a:latin typeface="Arial" panose="020B0604020202020204" pitchFamily="34" charset="0"/>
              <a:cs typeface="Arial" panose="020B0604020202020204" pitchFamily="34" charset="0"/>
            </a:endParaRPr>
          </a:p>
          <a:p>
            <a:pPr fontAlgn="base"/>
            <a:r>
              <a:rPr lang="en-US" b="0" i="0" dirty="0" smtClean="0">
                <a:solidFill>
                  <a:srgbClr val="0B214A"/>
                </a:solidFill>
                <a:effectLst/>
                <a:latin typeface="Arial" panose="020B0604020202020204" pitchFamily="34" charset="0"/>
                <a:cs typeface="Arial" panose="020B0604020202020204" pitchFamily="34" charset="0"/>
              </a:rPr>
              <a:t>Container images become containers at runtime and in the case of Docker containers – images become containers when they run on </a:t>
            </a:r>
            <a:r>
              <a:rPr lang="en-US" b="0" i="0" u="none" strike="noStrike" dirty="0" smtClean="0">
                <a:solidFill>
                  <a:srgbClr val="2496ED"/>
                </a:solidFill>
                <a:effectLst/>
                <a:latin typeface="Arial" panose="020B0604020202020204" pitchFamily="34" charset="0"/>
                <a:cs typeface="Arial" panose="020B0604020202020204" pitchFamily="34" charset="0"/>
                <a:hlinkClick r:id="rId2"/>
              </a:rPr>
              <a:t>Docker Engine</a:t>
            </a:r>
            <a:r>
              <a:rPr lang="en-US" b="0" i="0" dirty="0" smtClean="0">
                <a:solidFill>
                  <a:srgbClr val="0B214A"/>
                </a:solidFill>
                <a:effectLst/>
                <a:latin typeface="Arial" panose="020B0604020202020204" pitchFamily="34" charset="0"/>
                <a:cs typeface="Arial" panose="020B0604020202020204" pitchFamily="34" charset="0"/>
              </a:rPr>
              <a:t>. Available for both Linux and Windows-based applications, containerized software will always run the same, regardless of the infrastructure. </a:t>
            </a:r>
          </a:p>
          <a:p>
            <a:pPr fontAlgn="base"/>
            <a:endParaRPr lang="en-US" dirty="0">
              <a:solidFill>
                <a:srgbClr val="0B214A"/>
              </a:solidFill>
              <a:latin typeface="Arial" panose="020B0604020202020204" pitchFamily="34" charset="0"/>
              <a:cs typeface="Arial" panose="020B0604020202020204" pitchFamily="34" charset="0"/>
            </a:endParaRPr>
          </a:p>
          <a:p>
            <a:pPr fontAlgn="base"/>
            <a:r>
              <a:rPr lang="en-US" b="0" i="0" dirty="0" smtClean="0">
                <a:solidFill>
                  <a:srgbClr val="0B214A"/>
                </a:solidFill>
                <a:effectLst/>
                <a:latin typeface="Arial" panose="020B0604020202020204" pitchFamily="34" charset="0"/>
                <a:cs typeface="Arial" panose="020B0604020202020204" pitchFamily="34" charset="0"/>
              </a:rPr>
              <a:t>Containers isolate software from its environment and ensure that it works uniformly despite differences for instance between development and staging.</a:t>
            </a:r>
          </a:p>
          <a:p>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2286000" y="4165600"/>
            <a:ext cx="7188200" cy="2590800"/>
          </a:xfrm>
          <a:prstGeom prst="rect">
            <a:avLst/>
          </a:prstGeom>
        </p:spPr>
      </p:pic>
    </p:spTree>
    <p:extLst>
      <p:ext uri="{BB962C8B-B14F-4D97-AF65-F5344CB8AC3E}">
        <p14:creationId xmlns:p14="http://schemas.microsoft.com/office/powerpoint/2010/main" val="8109472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
            <a:ext cx="12192000" cy="6858000"/>
          </a:xfrm>
          <a:prstGeom prst="rect">
            <a:avLst/>
          </a:prstGeom>
        </p:spPr>
      </p:pic>
    </p:spTree>
    <p:extLst>
      <p:ext uri="{BB962C8B-B14F-4D97-AF65-F5344CB8AC3E}">
        <p14:creationId xmlns:p14="http://schemas.microsoft.com/office/powerpoint/2010/main" val="12864925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9400"/>
            <a:ext cx="12192000" cy="6063198"/>
          </a:xfrm>
          <a:prstGeom prst="rect">
            <a:avLst/>
          </a:prstGeom>
          <a:noFill/>
        </p:spPr>
        <p:txBody>
          <a:bodyPr wrap="square" rtlCol="0">
            <a:spAutoFit/>
          </a:bodyPr>
          <a:lstStyle/>
          <a:p>
            <a:pPr algn="ctr"/>
            <a:r>
              <a:rPr lang="en-US" sz="4000" b="1" u="sng" dirty="0">
                <a:latin typeface="Arial" panose="020B0604020202020204" pitchFamily="34" charset="0"/>
                <a:cs typeface="Arial" panose="020B0604020202020204" pitchFamily="34" charset="0"/>
              </a:rPr>
              <a:t>Label and selectors</a:t>
            </a:r>
          </a:p>
          <a:p>
            <a:endParaRPr lang="en-US" sz="28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Labels </a:t>
            </a:r>
            <a:r>
              <a:rPr lang="en-US" sz="3200" dirty="0">
                <a:latin typeface="Arial" panose="020B0604020202020204" pitchFamily="34" charset="0"/>
                <a:cs typeface="Arial" panose="020B0604020202020204" pitchFamily="34" charset="0"/>
              </a:rPr>
              <a:t>are the mechanism you use to organic kubernetes </a:t>
            </a:r>
            <a:r>
              <a:rPr lang="en-US" sz="3200" dirty="0" smtClean="0">
                <a:latin typeface="Arial" panose="020B0604020202020204" pitchFamily="34" charset="0"/>
                <a:cs typeface="Arial" panose="020B0604020202020204" pitchFamily="34" charset="0"/>
              </a:rPr>
              <a:t>objects.</a:t>
            </a:r>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A level is a key-value pair without any predefined meaning that can be attached to the </a:t>
            </a:r>
            <a:r>
              <a:rPr lang="en-US" sz="3200" dirty="0" smtClean="0">
                <a:latin typeface="Arial" panose="020B0604020202020204" pitchFamily="34" charset="0"/>
                <a:cs typeface="Arial" panose="020B0604020202020204" pitchFamily="34" charset="0"/>
              </a:rPr>
              <a:t>objects.</a:t>
            </a:r>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3200" dirty="0" smtClean="0">
                <a:latin typeface="Arial" panose="020B0604020202020204" pitchFamily="34" charset="0"/>
                <a:cs typeface="Arial" panose="020B0604020202020204" pitchFamily="34" charset="0"/>
              </a:rPr>
              <a:t>Labels </a:t>
            </a:r>
            <a:r>
              <a:rPr lang="en-US" sz="3200" dirty="0">
                <a:latin typeface="Arial" panose="020B0604020202020204" pitchFamily="34" charset="0"/>
                <a:cs typeface="Arial" panose="020B0604020202020204" pitchFamily="34" charset="0"/>
              </a:rPr>
              <a:t>are similar to</a:t>
            </a:r>
            <a:r>
              <a:rPr lang="en-US" sz="3200" b="1" dirty="0">
                <a:latin typeface="Arial" panose="020B0604020202020204" pitchFamily="34" charset="0"/>
                <a:cs typeface="Arial" panose="020B0604020202020204" pitchFamily="34" charset="0"/>
              </a:rPr>
              <a:t> tags </a:t>
            </a:r>
            <a:r>
              <a:rPr lang="en-US" sz="3200" dirty="0">
                <a:latin typeface="Arial" panose="020B0604020202020204" pitchFamily="34" charset="0"/>
                <a:cs typeface="Arial" panose="020B0604020202020204" pitchFamily="34" charset="0"/>
              </a:rPr>
              <a:t>in </a:t>
            </a:r>
            <a:r>
              <a:rPr lang="en-US" sz="3200" b="1" dirty="0" smtClean="0">
                <a:latin typeface="Arial" panose="020B0604020202020204" pitchFamily="34" charset="0"/>
                <a:cs typeface="Arial" panose="020B0604020202020204" pitchFamily="34" charset="0"/>
              </a:rPr>
              <a:t>AWS</a:t>
            </a:r>
            <a:r>
              <a:rPr lang="en-US" sz="3200" dirty="0" smtClean="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or </a:t>
            </a:r>
            <a:r>
              <a:rPr lang="en-US" sz="3200" b="1" dirty="0" smtClean="0">
                <a:latin typeface="Arial" panose="020B0604020202020204" pitchFamily="34" charset="0"/>
                <a:cs typeface="Arial" panose="020B0604020202020204" pitchFamily="34" charset="0"/>
              </a:rPr>
              <a:t>GIT</a:t>
            </a:r>
            <a:r>
              <a:rPr lang="en-US" sz="3200" dirty="0" smtClean="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where you use a name to quick </a:t>
            </a:r>
            <a:r>
              <a:rPr lang="en-US" sz="3200" dirty="0" smtClean="0">
                <a:latin typeface="Arial" panose="020B0604020202020204" pitchFamily="34" charset="0"/>
                <a:cs typeface="Arial" panose="020B0604020202020204" pitchFamily="34" charset="0"/>
              </a:rPr>
              <a:t>reference.</a:t>
            </a:r>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Multiple labels can be added to a single </a:t>
            </a:r>
            <a:r>
              <a:rPr lang="en-US" sz="3200" dirty="0" smtClean="0">
                <a:latin typeface="Arial" panose="020B0604020202020204" pitchFamily="34" charset="0"/>
                <a:cs typeface="Arial" panose="020B0604020202020204" pitchFamily="34" charset="0"/>
              </a:rPr>
              <a:t>object.</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78134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79874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319000" cy="6858000"/>
          </a:xfrm>
          <a:prstGeom prst="rect">
            <a:avLst/>
          </a:prstGeom>
        </p:spPr>
      </p:pic>
    </p:spTree>
    <p:extLst>
      <p:ext uri="{BB962C8B-B14F-4D97-AF65-F5344CB8AC3E}">
        <p14:creationId xmlns:p14="http://schemas.microsoft.com/office/powerpoint/2010/main" val="19942824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64483"/>
            <a:ext cx="12090400" cy="6124754"/>
          </a:xfrm>
          <a:prstGeom prst="rect">
            <a:avLst/>
          </a:prstGeom>
          <a:noFill/>
        </p:spPr>
        <p:txBody>
          <a:bodyPr wrap="square" rtlCol="0">
            <a:spAutoFit/>
          </a:bodyPr>
          <a:lstStyle/>
          <a:p>
            <a:pPr algn="ctr"/>
            <a:r>
              <a:rPr lang="en-US" sz="3200" b="1" u="sng" dirty="0" smtClean="0">
                <a:latin typeface="Arial" panose="020B0604020202020204" pitchFamily="34" charset="0"/>
                <a:cs typeface="Arial" panose="020B0604020202020204" pitchFamily="34" charset="0"/>
              </a:rPr>
              <a:t>Scaling </a:t>
            </a:r>
            <a:r>
              <a:rPr lang="en-US" sz="3200" b="1" u="sng" dirty="0">
                <a:latin typeface="Arial" panose="020B0604020202020204" pitchFamily="34" charset="0"/>
                <a:cs typeface="Arial" panose="020B0604020202020204" pitchFamily="34" charset="0"/>
              </a:rPr>
              <a:t>and Replication</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kubernetes was designed to orchestrate multiple containers and </a:t>
            </a:r>
            <a:r>
              <a:rPr lang="en-US" sz="2400" dirty="0" smtClean="0">
                <a:latin typeface="Arial" panose="020B0604020202020204" pitchFamily="34" charset="0"/>
                <a:cs typeface="Arial" panose="020B0604020202020204" pitchFamily="34" charset="0"/>
              </a:rPr>
              <a:t>replication. </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Need </a:t>
            </a:r>
            <a:r>
              <a:rPr lang="en-US" sz="2400" dirty="0">
                <a:latin typeface="Arial" panose="020B0604020202020204" pitchFamily="34" charset="0"/>
                <a:cs typeface="Arial" panose="020B0604020202020204" pitchFamily="34" charset="0"/>
              </a:rPr>
              <a:t>for multiple containers/replication helps us with </a:t>
            </a:r>
            <a:r>
              <a:rPr lang="en-US" sz="2400" dirty="0" smtClean="0">
                <a:latin typeface="Arial" panose="020B0604020202020204" pitchFamily="34" charset="0"/>
                <a:cs typeface="Arial" panose="020B0604020202020204" pitchFamily="34" charset="0"/>
              </a:rPr>
              <a:t>these.</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Reliability </a:t>
            </a:r>
            <a:r>
              <a:rPr lang="en-US" sz="2400" dirty="0">
                <a:latin typeface="Arial" panose="020B0604020202020204" pitchFamily="34" charset="0"/>
                <a:cs typeface="Arial" panose="020B0604020202020204" pitchFamily="34" charset="0"/>
              </a:rPr>
              <a:t> By having multiple versions of an application you prevent problems if one or more f</a:t>
            </a:r>
            <a:r>
              <a:rPr lang="en-US" sz="2400" dirty="0" smtClean="0">
                <a:latin typeface="Arial" panose="020B0604020202020204" pitchFamily="34" charset="0"/>
                <a:cs typeface="Arial" panose="020B0604020202020204" pitchFamily="34" charset="0"/>
              </a:rPr>
              <a:t>ails.</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Load Balancing  </a:t>
            </a:r>
            <a:r>
              <a:rPr lang="en-US" sz="2400" dirty="0">
                <a:latin typeface="Arial" panose="020B0604020202020204" pitchFamily="34" charset="0"/>
                <a:cs typeface="Arial" panose="020B0604020202020204" pitchFamily="34" charset="0"/>
              </a:rPr>
              <a:t>Having multiple version of containers enables you to easily send traffic to </a:t>
            </a:r>
            <a:r>
              <a:rPr lang="en-US" sz="2400" dirty="0" smtClean="0">
                <a:latin typeface="Arial" panose="020B0604020202020204" pitchFamily="34" charset="0"/>
                <a:cs typeface="Arial" panose="020B0604020202020204" pitchFamily="34" charset="0"/>
              </a:rPr>
              <a:t>different </a:t>
            </a:r>
            <a:r>
              <a:rPr lang="en-US" sz="2400" dirty="0">
                <a:latin typeface="Arial" panose="020B0604020202020204" pitchFamily="34" charset="0"/>
                <a:cs typeface="Arial" panose="020B0604020202020204" pitchFamily="34" charset="0"/>
              </a:rPr>
              <a:t>instance to prevent Overloading of a single instances or node.</a:t>
            </a:r>
          </a:p>
          <a:p>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Scaling </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When load becomes too much for number of existing </a:t>
            </a:r>
            <a:r>
              <a:rPr lang="en-US" sz="2400" dirty="0" smtClean="0">
                <a:latin typeface="Arial" panose="020B0604020202020204" pitchFamily="34" charset="0"/>
                <a:cs typeface="Arial" panose="020B0604020202020204" pitchFamily="34" charset="0"/>
              </a:rPr>
              <a:t>instances, kubernetes </a:t>
            </a:r>
            <a:r>
              <a:rPr lang="en-US" sz="2400" dirty="0">
                <a:latin typeface="Arial" panose="020B0604020202020204" pitchFamily="34" charset="0"/>
                <a:cs typeface="Arial" panose="020B0604020202020204" pitchFamily="34" charset="0"/>
              </a:rPr>
              <a:t>enables you to easily scale up your application, adding additional instances </a:t>
            </a:r>
            <a:r>
              <a:rPr lang="en-US" sz="2400" dirty="0" smtClean="0">
                <a:latin typeface="Arial" panose="020B0604020202020204" pitchFamily="34" charset="0"/>
                <a:cs typeface="Arial" panose="020B0604020202020204" pitchFamily="34" charset="0"/>
              </a:rPr>
              <a:t>as </a:t>
            </a:r>
            <a:r>
              <a:rPr lang="en-US" sz="2400" dirty="0">
                <a:latin typeface="Arial" panose="020B0604020202020204" pitchFamily="34" charset="0"/>
                <a:cs typeface="Arial" panose="020B0604020202020204" pitchFamily="34" charset="0"/>
              </a:rPr>
              <a:t>needed.</a:t>
            </a: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Rolling Updates </a:t>
            </a:r>
            <a:r>
              <a:rPr lang="en-US" sz="2400" dirty="0" smtClean="0">
                <a:latin typeface="Arial" panose="020B0604020202020204" pitchFamily="34" charset="0"/>
                <a:cs typeface="Arial" panose="020B0604020202020204" pitchFamily="34" charset="0"/>
              </a:rPr>
              <a:t>updates </a:t>
            </a:r>
            <a:r>
              <a:rPr lang="en-US" sz="2400" dirty="0">
                <a:latin typeface="Arial" panose="020B0604020202020204" pitchFamily="34" charset="0"/>
                <a:cs typeface="Arial" panose="020B0604020202020204" pitchFamily="34" charset="0"/>
              </a:rPr>
              <a:t>to a service by replacing pod one by one.</a:t>
            </a:r>
          </a:p>
        </p:txBody>
      </p:sp>
    </p:spTree>
    <p:extLst>
      <p:ext uri="{BB962C8B-B14F-4D97-AF65-F5344CB8AC3E}">
        <p14:creationId xmlns:p14="http://schemas.microsoft.com/office/powerpoint/2010/main" val="12003473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6700"/>
            <a:ext cx="12052300" cy="5693866"/>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Replication Controller</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Replication Controller is a object that enables you to easily create multiple pods always exist.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If a pod create using RC will be </a:t>
            </a:r>
            <a:r>
              <a:rPr lang="en-US" sz="2800" dirty="0" smtClean="0">
                <a:latin typeface="Arial" panose="020B0604020202020204" pitchFamily="34" charset="0"/>
                <a:cs typeface="Arial" panose="020B0604020202020204" pitchFamily="34" charset="0"/>
              </a:rPr>
              <a:t>automatically </a:t>
            </a:r>
            <a:r>
              <a:rPr lang="en-US" sz="2800" dirty="0">
                <a:latin typeface="Arial" panose="020B0604020202020204" pitchFamily="34" charset="0"/>
                <a:cs typeface="Arial" panose="020B0604020202020204" pitchFamily="34" charset="0"/>
              </a:rPr>
              <a:t>replaced if they does </a:t>
            </a:r>
            <a:r>
              <a:rPr lang="en-US" sz="2800" dirty="0" smtClean="0">
                <a:latin typeface="Arial" panose="020B0604020202020204" pitchFamily="34" charset="0"/>
                <a:cs typeface="Arial" panose="020B0604020202020204" pitchFamily="34" charset="0"/>
              </a:rPr>
              <a:t>crash , failed </a:t>
            </a:r>
            <a:r>
              <a:rPr lang="en-US" sz="2800" dirty="0">
                <a:latin typeface="Arial" panose="020B0604020202020204" pitchFamily="34" charset="0"/>
                <a:cs typeface="Arial" panose="020B0604020202020204" pitchFamily="34" charset="0"/>
              </a:rPr>
              <a:t>or terminated.</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RC is </a:t>
            </a:r>
            <a:r>
              <a:rPr lang="en-US" sz="2800" dirty="0" smtClean="0">
                <a:latin typeface="Arial" panose="020B0604020202020204" pitchFamily="34" charset="0"/>
                <a:cs typeface="Arial" panose="020B0604020202020204" pitchFamily="34" charset="0"/>
              </a:rPr>
              <a:t>recommended </a:t>
            </a:r>
            <a:r>
              <a:rPr lang="en-US" sz="2800" dirty="0">
                <a:latin typeface="Arial" panose="020B0604020202020204" pitchFamily="34" charset="0"/>
                <a:cs typeface="Arial" panose="020B0604020202020204" pitchFamily="34" charset="0"/>
              </a:rPr>
              <a:t>if you just want to make sure 1 pod is always running, even after system reboots.</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You can change RC with 1 replica and the RC will make sure the pod is always running.</a:t>
            </a:r>
          </a:p>
        </p:txBody>
      </p:sp>
    </p:spTree>
    <p:extLst>
      <p:ext uri="{BB962C8B-B14F-4D97-AF65-F5344CB8AC3E}">
        <p14:creationId xmlns:p14="http://schemas.microsoft.com/office/powerpoint/2010/main" val="310341629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1480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66922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51914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642735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4434"/>
            <a:ext cx="12192000" cy="923330"/>
          </a:xfrm>
          <a:prstGeom prst="rect">
            <a:avLst/>
          </a:prstGeom>
        </p:spPr>
        <p:txBody>
          <a:bodyPr wrap="square">
            <a:spAutoFit/>
          </a:bodyPr>
          <a:lstStyle/>
          <a:p>
            <a:pPr algn="ctr"/>
            <a:r>
              <a:rPr lang="en-US" sz="5400" u="sng" dirty="0">
                <a:solidFill>
                  <a:srgbClr val="7030A0"/>
                </a:solidFill>
                <a:latin typeface="Arial" panose="020B0604020202020204" pitchFamily="34" charset="0"/>
                <a:cs typeface="Arial" panose="020B0604020202020204" pitchFamily="34" charset="0"/>
              </a:rPr>
              <a:t>C</a:t>
            </a:r>
            <a:r>
              <a:rPr lang="en-US" sz="5400" u="sng" dirty="0" smtClean="0">
                <a:solidFill>
                  <a:srgbClr val="7030A0"/>
                </a:solidFill>
                <a:latin typeface="Arial" panose="020B0604020202020204" pitchFamily="34" charset="0"/>
                <a:cs typeface="Arial" panose="020B0604020202020204" pitchFamily="34" charset="0"/>
              </a:rPr>
              <a:t>ontainerization Tools</a:t>
            </a:r>
            <a:endParaRPr lang="en-US" sz="5400" u="sng" dirty="0">
              <a:solidFill>
                <a:srgbClr val="7030A0"/>
              </a:solidFill>
              <a:latin typeface="Arial" panose="020B0604020202020204" pitchFamily="34" charset="0"/>
              <a:cs typeface="Arial" panose="020B0604020202020204" pitchFamily="34" charset="0"/>
            </a:endParaRPr>
          </a:p>
        </p:txBody>
      </p:sp>
      <p:sp>
        <p:nvSpPr>
          <p:cNvPr id="3" name="Rectangle 2"/>
          <p:cNvSpPr/>
          <p:nvPr/>
        </p:nvSpPr>
        <p:spPr>
          <a:xfrm>
            <a:off x="405898" y="3212263"/>
            <a:ext cx="2019720" cy="584775"/>
          </a:xfrm>
          <a:prstGeom prst="rect">
            <a:avLst/>
          </a:prstGeom>
        </p:spPr>
        <p:txBody>
          <a:bodyPr wrap="none">
            <a:spAutoFit/>
          </a:bodyPr>
          <a:lstStyle/>
          <a:p>
            <a:r>
              <a:rPr lang="en-US" sz="3200" b="1" dirty="0"/>
              <a:t>containerd</a:t>
            </a:r>
          </a:p>
        </p:txBody>
      </p:sp>
      <p:pic>
        <p:nvPicPr>
          <p:cNvPr id="1028" name="Picture 4" descr="https://lh3.googleusercontent.com/5weqLjGJBny8LWNFMb1uOpgPRRwx_wirZvV1_7YI-Vmos6kLeuQovv_BtIArEfVZXOb5UoUk9LkSCPkAcSQs4fXtNn5pJLLH7gh_SgL_sct7R49eAStGHG-5_B3P4DNI8mQgSyM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884" y="1789603"/>
            <a:ext cx="1812925" cy="1422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683986" y="3424354"/>
            <a:ext cx="1479892" cy="369332"/>
          </a:xfrm>
          <a:prstGeom prst="rect">
            <a:avLst/>
          </a:prstGeom>
        </p:spPr>
        <p:txBody>
          <a:bodyPr wrap="none">
            <a:spAutoFit/>
          </a:bodyPr>
          <a:lstStyle/>
          <a:p>
            <a:r>
              <a:rPr lang="en-US" b="1" dirty="0">
                <a:solidFill>
                  <a:srgbClr val="2F2F2F"/>
                </a:solidFill>
                <a:latin typeface="Open Sans"/>
              </a:rPr>
              <a:t>LXC (Linux)</a:t>
            </a:r>
            <a:endParaRPr lang="en-US" b="1" i="0" dirty="0">
              <a:solidFill>
                <a:srgbClr val="2F2F2F"/>
              </a:solidFill>
              <a:effectLst/>
              <a:latin typeface="Open Sans"/>
            </a:endParaRPr>
          </a:p>
        </p:txBody>
      </p:sp>
      <p:pic>
        <p:nvPicPr>
          <p:cNvPr id="1030" name="Picture 6" descr="https://lh5.googleusercontent.com/1dUkjVnsMJ4M0sOCcpiMNOyhzV9GFnsxFWI2z4Rj2e75K2W5-0pFOcZ6dp-GGdsoo64snI0ElAN-JuXo3j8KBaOyFYxZJ1RcIgQOu7VfuCBv2FdsFkEz9XHwT9eGNAVK5yDkveP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2998" y="1640638"/>
            <a:ext cx="1216301" cy="15716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085321" y="3424354"/>
            <a:ext cx="3888757" cy="369332"/>
          </a:xfrm>
          <a:prstGeom prst="rect">
            <a:avLst/>
          </a:prstGeom>
        </p:spPr>
        <p:txBody>
          <a:bodyPr wrap="none">
            <a:spAutoFit/>
          </a:bodyPr>
          <a:lstStyle/>
          <a:p>
            <a:r>
              <a:rPr lang="en-US" b="1" dirty="0">
                <a:solidFill>
                  <a:srgbClr val="2F2F2F"/>
                </a:solidFill>
                <a:latin typeface="Open Sans"/>
              </a:rPr>
              <a:t>Hyper-V and Windows Containers</a:t>
            </a:r>
            <a:endParaRPr lang="en-US" b="1" i="0" dirty="0">
              <a:solidFill>
                <a:srgbClr val="2F2F2F"/>
              </a:solidFill>
              <a:effectLst/>
              <a:latin typeface="Open Sans"/>
            </a:endParaRPr>
          </a:p>
        </p:txBody>
      </p:sp>
      <p:pic>
        <p:nvPicPr>
          <p:cNvPr id="1032" name="Picture 8" descr="https://lh6.googleusercontent.com/eMGmzAg3Vm0OyAIVCD0NkbLUXJPN9QFYyROU6C7t52aUvIpPf4ls_3KfoT1wBSoUrWGcHuHWXWWA2CRN99IpfINnx9Vh7EVcXIjosaIXVVp8xjCN0d_D3rRghh1r5spLMORVS9p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41" y="4519447"/>
            <a:ext cx="2302756" cy="84516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3541" y="5432704"/>
            <a:ext cx="2483372" cy="584775"/>
          </a:xfrm>
          <a:prstGeom prst="rect">
            <a:avLst/>
          </a:prstGeom>
        </p:spPr>
        <p:txBody>
          <a:bodyPr wrap="none">
            <a:spAutoFit/>
          </a:bodyPr>
          <a:lstStyle/>
          <a:p>
            <a:r>
              <a:rPr lang="en-US" sz="3200" b="1" dirty="0" smtClean="0">
                <a:solidFill>
                  <a:srgbClr val="2F2F2F"/>
                </a:solidFill>
                <a:latin typeface="Open Sans"/>
              </a:rPr>
              <a:t>Rkt(Rocket)</a:t>
            </a:r>
            <a:endParaRPr lang="en-US" sz="3200" b="1" i="0" dirty="0">
              <a:solidFill>
                <a:srgbClr val="2F2F2F"/>
              </a:solidFill>
              <a:effectLst/>
              <a:latin typeface="Open Sans"/>
            </a:endParaRPr>
          </a:p>
        </p:txBody>
      </p:sp>
      <p:pic>
        <p:nvPicPr>
          <p:cNvPr id="1034" name="Picture 10" descr="https://lh6.googleusercontent.com/juOrDhVcGca-TQJr5o7qmMmrnVbXtHK_o5aJD9kqA4G-MBbiclGhhzN2iQTo4HqNaj4BhLURCXVCCRt3BtqxhTp-mnf9Gf6ccJ7HCtrypNzw76ovTyWsATl5r1M1aNt44k4Gwfk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4765" y="4519447"/>
            <a:ext cx="2389500" cy="8451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522884" y="5465917"/>
            <a:ext cx="1802096" cy="584775"/>
          </a:xfrm>
          <a:prstGeom prst="rect">
            <a:avLst/>
          </a:prstGeom>
        </p:spPr>
        <p:txBody>
          <a:bodyPr wrap="none">
            <a:spAutoFit/>
          </a:bodyPr>
          <a:lstStyle/>
          <a:p>
            <a:r>
              <a:rPr lang="en-US" sz="3200" b="1" dirty="0">
                <a:solidFill>
                  <a:srgbClr val="2F2F2F"/>
                </a:solidFill>
                <a:latin typeface="Open Sans"/>
              </a:rPr>
              <a:t>Podman</a:t>
            </a:r>
            <a:endParaRPr lang="en-US" sz="3200" b="1" i="0" dirty="0">
              <a:solidFill>
                <a:srgbClr val="2F2F2F"/>
              </a:solidFill>
              <a:effectLst/>
              <a:latin typeface="Open Sans"/>
            </a:endParaRPr>
          </a:p>
        </p:txBody>
      </p:sp>
      <p:pic>
        <p:nvPicPr>
          <p:cNvPr id="1036" name="Picture 12" descr="https://lh4.googleusercontent.com/gFqxGRDu-kP8FfcMCZfWhxBSYPyFID3ayWEkNrzNgpvobRMFiJAkCT8MXje1COXC5zwOPsuf89oDEGeOqzWFpDbXyVUdHh3WgR963b7w-i19d7RP7Lr68vOE6SgNo1rrzitEsaG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2733" y="4557086"/>
            <a:ext cx="2488485" cy="8075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744537" y="5496694"/>
            <a:ext cx="1023037" cy="523220"/>
          </a:xfrm>
          <a:prstGeom prst="rect">
            <a:avLst/>
          </a:prstGeom>
        </p:spPr>
        <p:txBody>
          <a:bodyPr wrap="none">
            <a:spAutoFit/>
          </a:bodyPr>
          <a:lstStyle/>
          <a:p>
            <a:r>
              <a:rPr lang="en-US" sz="2800" b="1" dirty="0">
                <a:solidFill>
                  <a:srgbClr val="2F2F2F"/>
                </a:solidFill>
                <a:latin typeface="Open Sans"/>
              </a:rPr>
              <a:t>runC</a:t>
            </a:r>
            <a:endParaRPr lang="en-US" sz="2800" b="1" i="0" dirty="0">
              <a:solidFill>
                <a:srgbClr val="2F2F2F"/>
              </a:solidFill>
              <a:effectLst/>
              <a:latin typeface="Open Sans"/>
            </a:endParaRPr>
          </a:p>
        </p:txBody>
      </p:sp>
      <p:pic>
        <p:nvPicPr>
          <p:cNvPr id="1038" name="Picture 14" descr="https://lh6.googleusercontent.com/5lbKEz_xg6nA5SHiEWr0g3uCYntHe74vfRla4COivYGc3ZwolVqi0UbVZqeVY-UdqDP2T3M9lbi_ikiSh4HPsVi8JbYNyzkw9wOh7WKQFhuhFxWl_v95xVKXS4Y3jHvWn2QYPeb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043" y="1789603"/>
            <a:ext cx="3450008" cy="109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2149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59088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92359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6700"/>
            <a:ext cx="12192000" cy="5816977"/>
          </a:xfrm>
          <a:prstGeom prst="rect">
            <a:avLst/>
          </a:prstGeom>
          <a:noFill/>
        </p:spPr>
        <p:txBody>
          <a:bodyPr wrap="square" rtlCol="0">
            <a:spAutoFit/>
          </a:bodyPr>
          <a:lstStyle/>
          <a:p>
            <a:pPr algn="ctr"/>
            <a:r>
              <a:rPr lang="en-US" sz="4000" b="1" u="sng" dirty="0">
                <a:latin typeface="Arial" panose="020B0604020202020204" pitchFamily="34" charset="0"/>
                <a:cs typeface="Arial" panose="020B0604020202020204" pitchFamily="34" charset="0"/>
              </a:rPr>
              <a:t>Replica Set</a:t>
            </a:r>
          </a:p>
          <a:p>
            <a:endParaRPr lang="en-US" sz="20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600" dirty="0" smtClean="0">
                <a:latin typeface="Arial" panose="020B0604020202020204" pitchFamily="34" charset="0"/>
                <a:cs typeface="Arial" panose="020B0604020202020204" pitchFamily="34" charset="0"/>
              </a:rPr>
              <a:t>Replica </a:t>
            </a:r>
            <a:r>
              <a:rPr lang="en-US" sz="3600" dirty="0">
                <a:latin typeface="Arial" panose="020B0604020202020204" pitchFamily="34" charset="0"/>
                <a:cs typeface="Arial" panose="020B0604020202020204" pitchFamily="34" charset="0"/>
              </a:rPr>
              <a:t>set is a next generation replication controller.</a:t>
            </a:r>
          </a:p>
          <a:p>
            <a:pPr marL="457200" indent="-457200">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600" dirty="0">
                <a:latin typeface="Arial" panose="020B0604020202020204" pitchFamily="34" charset="0"/>
                <a:cs typeface="Arial" panose="020B0604020202020204" pitchFamily="34" charset="0"/>
              </a:rPr>
              <a:t>The replication controller only supports equality-based selector whereas the replica set supports set-based selector that is filtering according to set of values.</a:t>
            </a:r>
          </a:p>
          <a:p>
            <a:pPr marL="457200" indent="-457200">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600" dirty="0" err="1" smtClean="0">
                <a:latin typeface="Arial" panose="020B0604020202020204" pitchFamily="34" charset="0"/>
                <a:cs typeface="Arial" panose="020B0604020202020204" pitchFamily="34" charset="0"/>
              </a:rPr>
              <a:t>ReplicaSet</a:t>
            </a:r>
            <a:r>
              <a:rPr lang="en-US" sz="3600" dirty="0" smtClean="0">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rather than the Replication Controller is used by other objects like </a:t>
            </a:r>
            <a:r>
              <a:rPr lang="en-US" sz="3600" dirty="0" smtClean="0">
                <a:latin typeface="Arial" panose="020B0604020202020204" pitchFamily="34" charset="0"/>
                <a:cs typeface="Arial" panose="020B0604020202020204" pitchFamily="34" charset="0"/>
              </a:rPr>
              <a:t>deployment.</a:t>
            </a:r>
            <a:endParaRPr lang="en-US" sz="36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0399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039831" cy="6769100"/>
          </a:xfrm>
          <a:prstGeom prst="rect">
            <a:avLst/>
          </a:prstGeom>
        </p:spPr>
      </p:pic>
    </p:spTree>
    <p:extLst>
      <p:ext uri="{BB962C8B-B14F-4D97-AF65-F5344CB8AC3E}">
        <p14:creationId xmlns:p14="http://schemas.microsoft.com/office/powerpoint/2010/main" val="19179512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1000"/>
            <a:ext cx="12052300" cy="5478423"/>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Deployment</a:t>
            </a:r>
          </a:p>
          <a:p>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Replication Controller &amp; Replica Set is not able to do updates rollback apps in the cluster.</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 deployment object act as a supervisor for pods, giving </a:t>
            </a:r>
            <a:r>
              <a:rPr lang="en-US" dirty="0" smtClean="0">
                <a:latin typeface="Arial" panose="020B0604020202020204" pitchFamily="34" charset="0"/>
                <a:cs typeface="Arial" panose="020B0604020202020204" pitchFamily="34" charset="0"/>
              </a:rPr>
              <a:t>you </a:t>
            </a:r>
            <a:r>
              <a:rPr lang="en-US" dirty="0">
                <a:latin typeface="Arial" panose="020B0604020202020204" pitchFamily="34" charset="0"/>
                <a:cs typeface="Arial" panose="020B0604020202020204" pitchFamily="34" charset="0"/>
              </a:rPr>
              <a:t>fine-grained control over how and when a new pod is Rolled Out, Update or Rolled Back to a Previous state.</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when using deployment object, we first defined the state of an app, then K8s cluster schedules mentioned app instance on its specific  </a:t>
            </a:r>
            <a:r>
              <a:rPr lang="en-US" dirty="0" smtClean="0">
                <a:latin typeface="Arial" panose="020B0604020202020204" pitchFamily="34" charset="0"/>
                <a:cs typeface="Arial" panose="020B0604020202020204" pitchFamily="34" charset="0"/>
              </a:rPr>
              <a:t>individual </a:t>
            </a:r>
            <a:r>
              <a:rPr lang="en-US" dirty="0">
                <a:latin typeface="Arial" panose="020B0604020202020204" pitchFamily="34" charset="0"/>
                <a:cs typeface="Arial" panose="020B0604020202020204" pitchFamily="34" charset="0"/>
              </a:rPr>
              <a:t>nodes</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 deployment provides </a:t>
            </a:r>
            <a:r>
              <a:rPr lang="en-US" dirty="0" smtClean="0">
                <a:latin typeface="Arial" panose="020B0604020202020204" pitchFamily="34" charset="0"/>
                <a:cs typeface="Arial" panose="020B0604020202020204" pitchFamily="34" charset="0"/>
              </a:rPr>
              <a:t>declarative </a:t>
            </a:r>
            <a:r>
              <a:rPr lang="en-US" dirty="0">
                <a:latin typeface="Arial" panose="020B0604020202020204" pitchFamily="34" charset="0"/>
                <a:cs typeface="Arial" panose="020B0604020202020204" pitchFamily="34" charset="0"/>
              </a:rPr>
              <a:t>updates for pods &amp; </a:t>
            </a:r>
            <a:r>
              <a:rPr lang="en-US" dirty="0" err="1" smtClean="0">
                <a:latin typeface="Arial" panose="020B0604020202020204" pitchFamily="34" charset="0"/>
                <a:cs typeface="Arial" panose="020B0604020202020204" pitchFamily="34" charset="0"/>
              </a:rPr>
              <a:t>ReplicaSet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K8s then monitors, if the node hosting an instance goes down or pod is deleted the deployment controller replace it.</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The provides a self-healing mechanism to address machine </a:t>
            </a:r>
            <a:r>
              <a:rPr lang="en-US" dirty="0" smtClean="0">
                <a:latin typeface="Arial" panose="020B0604020202020204" pitchFamily="34" charset="0"/>
                <a:cs typeface="Arial" panose="020B0604020202020204" pitchFamily="34" charset="0"/>
              </a:rPr>
              <a:t>failure </a:t>
            </a:r>
            <a:r>
              <a:rPr lang="en-US" dirty="0">
                <a:latin typeface="Arial" panose="020B0604020202020204" pitchFamily="34" charset="0"/>
                <a:cs typeface="Arial" panose="020B0604020202020204" pitchFamily="34" charset="0"/>
              </a:rPr>
              <a:t>or </a:t>
            </a:r>
            <a:r>
              <a:rPr lang="en-US" dirty="0" smtClean="0">
                <a:latin typeface="Arial" panose="020B0604020202020204" pitchFamily="34" charset="0"/>
                <a:cs typeface="Arial" panose="020B0604020202020204" pitchFamily="34" charset="0"/>
              </a:rPr>
              <a:t>maintenance.</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63438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241300"/>
            <a:ext cx="12065000" cy="6063198"/>
          </a:xfrm>
          <a:prstGeom prst="rect">
            <a:avLst/>
          </a:prstGeom>
          <a:noFill/>
        </p:spPr>
        <p:txBody>
          <a:bodyPr wrap="square" rtlCol="0">
            <a:spAutoFit/>
          </a:bodyPr>
          <a:lstStyle/>
          <a:p>
            <a:r>
              <a:rPr lang="en-US" sz="2400" b="1" u="sng" dirty="0">
                <a:latin typeface="Arial" panose="020B0604020202020204" pitchFamily="34" charset="0"/>
                <a:cs typeface="Arial" panose="020B0604020202020204" pitchFamily="34" charset="0"/>
              </a:rPr>
              <a:t>When you inspect the deployments in your cluster, the following fields are display</a:t>
            </a:r>
          </a:p>
          <a:p>
            <a:endParaRPr lang="en-US" sz="2800" dirty="0">
              <a:latin typeface="Arial" panose="020B0604020202020204" pitchFamily="34" charset="0"/>
              <a:cs typeface="Arial" panose="020B0604020202020204" pitchFamily="34" charset="0"/>
            </a:endParaRPr>
          </a:p>
          <a:p>
            <a:r>
              <a:rPr lang="en-US" sz="2800" b="1" u="sng" dirty="0">
                <a:latin typeface="Arial" panose="020B0604020202020204" pitchFamily="34" charset="0"/>
                <a:cs typeface="Arial" panose="020B0604020202020204" pitchFamily="34" charset="0"/>
              </a:rPr>
              <a:t>NAME</a:t>
            </a:r>
            <a:r>
              <a:rPr lang="en-US" sz="2800" dirty="0">
                <a:latin typeface="Arial" panose="020B0604020202020204" pitchFamily="34" charset="0"/>
                <a:cs typeface="Arial" panose="020B0604020202020204" pitchFamily="34" charset="0"/>
              </a:rPr>
              <a:t>  list the names of the deployments in the namespace</a:t>
            </a:r>
          </a:p>
          <a:p>
            <a:endParaRPr lang="en-US" sz="2800" dirty="0">
              <a:latin typeface="Arial" panose="020B0604020202020204" pitchFamily="34" charset="0"/>
              <a:cs typeface="Arial" panose="020B0604020202020204" pitchFamily="34" charset="0"/>
            </a:endParaRPr>
          </a:p>
          <a:p>
            <a:r>
              <a:rPr lang="en-US" sz="2800" b="1" u="sng" dirty="0">
                <a:latin typeface="Arial" panose="020B0604020202020204" pitchFamily="34" charset="0"/>
                <a:cs typeface="Arial" panose="020B0604020202020204" pitchFamily="34" charset="0"/>
              </a:rPr>
              <a:t>READY </a:t>
            </a:r>
            <a:r>
              <a:rPr lang="en-US" sz="2800" dirty="0">
                <a:latin typeface="Arial" panose="020B0604020202020204" pitchFamily="34" charset="0"/>
                <a:cs typeface="Arial" panose="020B0604020202020204" pitchFamily="34" charset="0"/>
              </a:rPr>
              <a:t> display how many </a:t>
            </a:r>
            <a:r>
              <a:rPr lang="en-US" sz="2800" dirty="0" err="1">
                <a:latin typeface="Arial" panose="020B0604020202020204" pitchFamily="34" charset="0"/>
                <a:cs typeface="Arial" panose="020B0604020202020204" pitchFamily="34" charset="0"/>
              </a:rPr>
              <a:t>repicas</a:t>
            </a:r>
            <a:r>
              <a:rPr lang="en-US" sz="2800" dirty="0">
                <a:latin typeface="Arial" panose="020B0604020202020204" pitchFamily="34" charset="0"/>
                <a:cs typeface="Arial" panose="020B0604020202020204" pitchFamily="34" charset="0"/>
              </a:rPr>
              <a:t> of the application are available to your user if follows the pattern ready/desired</a:t>
            </a:r>
          </a:p>
          <a:p>
            <a:endParaRPr lang="en-US" sz="2800" dirty="0">
              <a:latin typeface="Arial" panose="020B0604020202020204" pitchFamily="34" charset="0"/>
              <a:cs typeface="Arial" panose="020B0604020202020204" pitchFamily="34" charset="0"/>
            </a:endParaRPr>
          </a:p>
          <a:p>
            <a:r>
              <a:rPr lang="en-US" sz="2800" b="1" u="sng" dirty="0">
                <a:latin typeface="Arial" panose="020B0604020202020204" pitchFamily="34" charset="0"/>
                <a:cs typeface="Arial" panose="020B0604020202020204" pitchFamily="34" charset="0"/>
              </a:rPr>
              <a:t>UP-TO-DATE</a:t>
            </a:r>
            <a:r>
              <a:rPr lang="en-US" sz="2800" dirty="0">
                <a:latin typeface="Arial" panose="020B0604020202020204" pitchFamily="34" charset="0"/>
                <a:cs typeface="Arial" panose="020B0604020202020204" pitchFamily="34" charset="0"/>
              </a:rPr>
              <a:t>  display the </a:t>
            </a:r>
            <a:r>
              <a:rPr lang="en-US" sz="2800" dirty="0" err="1">
                <a:latin typeface="Arial" panose="020B0604020202020204" pitchFamily="34" charset="0"/>
                <a:cs typeface="Arial" panose="020B0604020202020204" pitchFamily="34" charset="0"/>
              </a:rPr>
              <a:t>numberof</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raplicas</a:t>
            </a:r>
            <a:r>
              <a:rPr lang="en-US" sz="2800" dirty="0">
                <a:latin typeface="Arial" panose="020B0604020202020204" pitchFamily="34" charset="0"/>
                <a:cs typeface="Arial" panose="020B0604020202020204" pitchFamily="34" charset="0"/>
              </a:rPr>
              <a:t> that have been update to achieve the </a:t>
            </a:r>
            <a:r>
              <a:rPr lang="en-US" sz="2800" dirty="0" err="1">
                <a:latin typeface="Arial" panose="020B0604020202020204" pitchFamily="34" charset="0"/>
                <a:cs typeface="Arial" panose="020B0604020202020204" pitchFamily="34" charset="0"/>
              </a:rPr>
              <a:t>disered</a:t>
            </a:r>
            <a:r>
              <a:rPr lang="en-US" sz="2800" dirty="0">
                <a:latin typeface="Arial" panose="020B0604020202020204" pitchFamily="34" charset="0"/>
                <a:cs typeface="Arial" panose="020B0604020202020204" pitchFamily="34" charset="0"/>
              </a:rPr>
              <a:t> state</a:t>
            </a:r>
          </a:p>
          <a:p>
            <a:endParaRPr lang="en-US" sz="2800" dirty="0">
              <a:latin typeface="Arial" panose="020B0604020202020204" pitchFamily="34" charset="0"/>
              <a:cs typeface="Arial" panose="020B0604020202020204" pitchFamily="34" charset="0"/>
            </a:endParaRPr>
          </a:p>
          <a:p>
            <a:r>
              <a:rPr lang="en-US" sz="2800" b="1" u="sng" dirty="0">
                <a:latin typeface="Arial" panose="020B0604020202020204" pitchFamily="34" charset="0"/>
                <a:cs typeface="Arial" panose="020B0604020202020204" pitchFamily="34" charset="0"/>
              </a:rPr>
              <a:t>AVAILABLE</a:t>
            </a:r>
            <a:r>
              <a:rPr lang="en-US" sz="2800" dirty="0">
                <a:latin typeface="Arial" panose="020B0604020202020204" pitchFamily="34" charset="0"/>
                <a:cs typeface="Arial" panose="020B0604020202020204" pitchFamily="34" charset="0"/>
              </a:rPr>
              <a:t>  displays how many </a:t>
            </a:r>
            <a:r>
              <a:rPr lang="en-US" sz="2800" dirty="0" err="1">
                <a:latin typeface="Arial" panose="020B0604020202020204" pitchFamily="34" charset="0"/>
                <a:cs typeface="Arial" panose="020B0604020202020204" pitchFamily="34" charset="0"/>
              </a:rPr>
              <a:t>raplicas</a:t>
            </a:r>
            <a:r>
              <a:rPr lang="en-US" sz="2800" dirty="0">
                <a:latin typeface="Arial" panose="020B0604020202020204" pitchFamily="34" charset="0"/>
                <a:cs typeface="Arial" panose="020B0604020202020204" pitchFamily="34" charset="0"/>
              </a:rPr>
              <a:t> of the application are available to your users</a:t>
            </a:r>
          </a:p>
          <a:p>
            <a:endParaRPr lang="en-US" sz="2800" dirty="0">
              <a:latin typeface="Arial" panose="020B0604020202020204" pitchFamily="34" charset="0"/>
              <a:cs typeface="Arial" panose="020B0604020202020204" pitchFamily="34" charset="0"/>
            </a:endParaRPr>
          </a:p>
          <a:p>
            <a:r>
              <a:rPr lang="en-US" sz="2800" b="1" u="sng" dirty="0">
                <a:latin typeface="Arial" panose="020B0604020202020204" pitchFamily="34" charset="0"/>
                <a:cs typeface="Arial" panose="020B0604020202020204" pitchFamily="34" charset="0"/>
              </a:rPr>
              <a:t>AGE</a:t>
            </a:r>
            <a:r>
              <a:rPr lang="en-US" sz="2800" dirty="0">
                <a:latin typeface="Arial" panose="020B0604020202020204" pitchFamily="34" charset="0"/>
                <a:cs typeface="Arial" panose="020B0604020202020204" pitchFamily="34" charset="0"/>
              </a:rPr>
              <a:t>  display the amount of time that the application has been running</a:t>
            </a:r>
          </a:p>
        </p:txBody>
      </p:sp>
    </p:spTree>
    <p:extLst>
      <p:ext uri="{BB962C8B-B14F-4D97-AF65-F5344CB8AC3E}">
        <p14:creationId xmlns:p14="http://schemas.microsoft.com/office/powerpoint/2010/main" val="25952280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900" y="254000"/>
            <a:ext cx="11861800" cy="6032421"/>
          </a:xfrm>
          <a:prstGeom prst="rect">
            <a:avLst/>
          </a:prstGeom>
          <a:noFill/>
        </p:spPr>
        <p:txBody>
          <a:bodyPr wrap="square" rtlCol="0">
            <a:spAutoFit/>
          </a:bodyPr>
          <a:lstStyle/>
          <a:p>
            <a:pPr algn="ctr"/>
            <a:r>
              <a:rPr lang="en-US" sz="3200" b="1" u="sng" dirty="0" smtClean="0">
                <a:latin typeface="Arial" panose="020B0604020202020204" pitchFamily="34" charset="0"/>
                <a:cs typeface="Arial" panose="020B0604020202020204" pitchFamily="34" charset="0"/>
              </a:rPr>
              <a:t>Failed </a:t>
            </a:r>
            <a:r>
              <a:rPr lang="en-US" sz="3200" b="1" u="sng" dirty="0">
                <a:latin typeface="Arial" panose="020B0604020202020204" pitchFamily="34" charset="0"/>
                <a:cs typeface="Arial" panose="020B0604020202020204" pitchFamily="34" charset="0"/>
              </a:rPr>
              <a:t>Deployment</a:t>
            </a:r>
          </a:p>
          <a:p>
            <a:endParaRPr lang="en-US"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Your deployment may get stuck trying to deploy its newest </a:t>
            </a:r>
            <a:r>
              <a:rPr lang="en-US" sz="2400" dirty="0" err="1" smtClean="0">
                <a:latin typeface="Arial" panose="020B0604020202020204" pitchFamily="34" charset="0"/>
                <a:cs typeface="Arial" panose="020B0604020202020204" pitchFamily="34" charset="0"/>
              </a:rPr>
              <a:t>ReplicaSet</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without ever completing. This can occur due to some of the following factors</a:t>
            </a:r>
          </a:p>
          <a:p>
            <a:endParaRPr lang="en-US" sz="2400" dirty="0">
              <a:latin typeface="Arial" panose="020B0604020202020204" pitchFamily="34" charset="0"/>
              <a:cs typeface="Arial" panose="020B0604020202020204" pitchFamily="34" charset="0"/>
            </a:endParaRPr>
          </a:p>
          <a:p>
            <a:pPr marL="457200" indent="-457200">
              <a:buFont typeface="+mj-lt"/>
              <a:buAutoNum type="arabicPeriod"/>
            </a:pPr>
            <a:r>
              <a:rPr lang="en-US" sz="2400" dirty="0">
                <a:latin typeface="Arial" panose="020B0604020202020204" pitchFamily="34" charset="0"/>
                <a:cs typeface="Arial" panose="020B0604020202020204" pitchFamily="34" charset="0"/>
              </a:rPr>
              <a:t>Insufficient </a:t>
            </a:r>
            <a:r>
              <a:rPr lang="en-US" sz="2400" dirty="0" smtClean="0">
                <a:latin typeface="Arial" panose="020B0604020202020204" pitchFamily="34" charset="0"/>
                <a:cs typeface="Arial" panose="020B0604020202020204" pitchFamily="34" charset="0"/>
              </a:rPr>
              <a:t>Quota</a:t>
            </a:r>
            <a:endParaRPr lang="en-US" sz="2400" dirty="0">
              <a:latin typeface="Arial" panose="020B0604020202020204" pitchFamily="34" charset="0"/>
              <a:cs typeface="Arial" panose="020B0604020202020204" pitchFamily="34" charset="0"/>
            </a:endParaRPr>
          </a:p>
          <a:p>
            <a:pPr marL="457200" indent="-457200">
              <a:buFont typeface="+mj-lt"/>
              <a:buAutoNum type="arabicPeriod"/>
            </a:pPr>
            <a:endParaRPr lang="en-US" sz="2400" dirty="0">
              <a:latin typeface="Arial" panose="020B0604020202020204" pitchFamily="34" charset="0"/>
              <a:cs typeface="Arial" panose="020B0604020202020204" pitchFamily="34" charset="0"/>
            </a:endParaRPr>
          </a:p>
          <a:p>
            <a:pPr marL="457200" indent="-457200">
              <a:buFont typeface="+mj-lt"/>
              <a:buAutoNum type="arabicPeriod"/>
            </a:pPr>
            <a:r>
              <a:rPr lang="en-US" sz="2400" dirty="0" smtClean="0">
                <a:latin typeface="Arial" panose="020B0604020202020204" pitchFamily="34" charset="0"/>
                <a:cs typeface="Arial" panose="020B0604020202020204" pitchFamily="34" charset="0"/>
              </a:rPr>
              <a:t>Readiness probe </a:t>
            </a:r>
            <a:r>
              <a:rPr lang="en-US" sz="2400" dirty="0">
                <a:latin typeface="Arial" panose="020B0604020202020204" pitchFamily="34" charset="0"/>
                <a:cs typeface="Arial" panose="020B0604020202020204" pitchFamily="34" charset="0"/>
              </a:rPr>
              <a:t>failures</a:t>
            </a:r>
          </a:p>
          <a:p>
            <a:pPr marL="457200" indent="-457200">
              <a:buFont typeface="+mj-lt"/>
              <a:buAutoNum type="arabicPeriod"/>
            </a:pPr>
            <a:endParaRPr lang="en-US" sz="2400" dirty="0">
              <a:latin typeface="Arial" panose="020B0604020202020204" pitchFamily="34" charset="0"/>
              <a:cs typeface="Arial" panose="020B0604020202020204" pitchFamily="34" charset="0"/>
            </a:endParaRPr>
          </a:p>
          <a:p>
            <a:pPr marL="457200" indent="-457200">
              <a:buFont typeface="+mj-lt"/>
              <a:buAutoNum type="arabicPeriod"/>
            </a:pPr>
            <a:r>
              <a:rPr lang="en-US" sz="2400" dirty="0">
                <a:latin typeface="Arial" panose="020B0604020202020204" pitchFamily="34" charset="0"/>
                <a:cs typeface="Arial" panose="020B0604020202020204" pitchFamily="34" charset="0"/>
              </a:rPr>
              <a:t>Image pull errors</a:t>
            </a:r>
          </a:p>
          <a:p>
            <a:pPr marL="457200" indent="-457200">
              <a:buFont typeface="+mj-lt"/>
              <a:buAutoNum type="arabicPeriod"/>
            </a:pPr>
            <a:endParaRPr lang="en-US" sz="2400" dirty="0">
              <a:latin typeface="Arial" panose="020B0604020202020204" pitchFamily="34" charset="0"/>
              <a:cs typeface="Arial" panose="020B0604020202020204" pitchFamily="34" charset="0"/>
            </a:endParaRPr>
          </a:p>
          <a:p>
            <a:pPr marL="457200" indent="-457200">
              <a:buFont typeface="+mj-lt"/>
              <a:buAutoNum type="arabicPeriod"/>
            </a:pPr>
            <a:r>
              <a:rPr lang="en-US" sz="2400" dirty="0">
                <a:latin typeface="Arial" panose="020B0604020202020204" pitchFamily="34" charset="0"/>
                <a:cs typeface="Arial" panose="020B0604020202020204" pitchFamily="34" charset="0"/>
              </a:rPr>
              <a:t>Insufficient permission</a:t>
            </a:r>
          </a:p>
          <a:p>
            <a:pPr marL="457200" indent="-457200">
              <a:buFont typeface="+mj-lt"/>
              <a:buAutoNum type="arabicPeriod"/>
            </a:pPr>
            <a:endParaRPr lang="en-US" sz="2400" dirty="0">
              <a:latin typeface="Arial" panose="020B0604020202020204" pitchFamily="34" charset="0"/>
              <a:cs typeface="Arial" panose="020B0604020202020204" pitchFamily="34" charset="0"/>
            </a:endParaRPr>
          </a:p>
          <a:p>
            <a:pPr marL="457200" indent="-457200">
              <a:buFont typeface="+mj-lt"/>
              <a:buAutoNum type="arabicPeriod"/>
            </a:pPr>
            <a:r>
              <a:rPr lang="en-US" sz="2400" dirty="0">
                <a:latin typeface="Arial" panose="020B0604020202020204" pitchFamily="34" charset="0"/>
                <a:cs typeface="Arial" panose="020B0604020202020204" pitchFamily="34" charset="0"/>
              </a:rPr>
              <a:t>Limit Ranges</a:t>
            </a:r>
          </a:p>
          <a:p>
            <a:pPr marL="457200" indent="-457200">
              <a:buFont typeface="+mj-lt"/>
              <a:buAutoNum type="arabicPeriod"/>
            </a:pPr>
            <a:endParaRPr lang="en-US" sz="2400" dirty="0">
              <a:latin typeface="Arial" panose="020B0604020202020204" pitchFamily="34" charset="0"/>
              <a:cs typeface="Arial" panose="020B0604020202020204" pitchFamily="34" charset="0"/>
            </a:endParaRPr>
          </a:p>
          <a:p>
            <a:pPr marL="457200" indent="-457200">
              <a:buFont typeface="+mj-lt"/>
              <a:buAutoNum type="arabicPeriod"/>
            </a:pPr>
            <a:r>
              <a:rPr lang="en-US" sz="2400" dirty="0" smtClean="0">
                <a:latin typeface="Arial" panose="020B0604020202020204" pitchFamily="34" charset="0"/>
                <a:cs typeface="Arial" panose="020B0604020202020204" pitchFamily="34" charset="0"/>
              </a:rPr>
              <a:t>Application </a:t>
            </a:r>
            <a:r>
              <a:rPr lang="en-US" sz="2400" dirty="0">
                <a:latin typeface="Arial" panose="020B0604020202020204" pitchFamily="34" charset="0"/>
                <a:cs typeface="Arial" panose="020B0604020202020204" pitchFamily="34" charset="0"/>
              </a:rPr>
              <a:t>runtime configuration</a:t>
            </a:r>
          </a:p>
        </p:txBody>
      </p:sp>
    </p:spTree>
    <p:extLst>
      <p:ext uri="{BB962C8B-B14F-4D97-AF65-F5344CB8AC3E}">
        <p14:creationId xmlns:p14="http://schemas.microsoft.com/office/powerpoint/2010/main" val="41295330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25167309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2" cy="6858000"/>
          </a:xfrm>
          <a:prstGeom prst="rect">
            <a:avLst/>
          </a:prstGeom>
        </p:spPr>
      </p:pic>
    </p:spTree>
    <p:extLst>
      <p:ext uri="{BB962C8B-B14F-4D97-AF65-F5344CB8AC3E}">
        <p14:creationId xmlns:p14="http://schemas.microsoft.com/office/powerpoint/2010/main" val="67096517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4" cy="6858000"/>
          </a:xfrm>
          <a:prstGeom prst="rect">
            <a:avLst/>
          </a:prstGeom>
        </p:spPr>
      </p:pic>
    </p:spTree>
    <p:extLst>
      <p:ext uri="{BB962C8B-B14F-4D97-AF65-F5344CB8AC3E}">
        <p14:creationId xmlns:p14="http://schemas.microsoft.com/office/powerpoint/2010/main" val="2384499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7417"/>
            <a:ext cx="13352481" cy="1077218"/>
          </a:xfrm>
          <a:prstGeom prst="rect">
            <a:avLst/>
          </a:prstGeom>
          <a:noFill/>
        </p:spPr>
        <p:txBody>
          <a:bodyPr wrap="square" rtlCol="0">
            <a:spAutoFit/>
          </a:bodyPr>
          <a:lstStyle/>
          <a:p>
            <a:r>
              <a:rPr lang="en-US" sz="3600" b="1" u="sng" dirty="0" smtClean="0">
                <a:solidFill>
                  <a:srgbClr val="00B050"/>
                </a:solidFill>
                <a:latin typeface="Arial" panose="020B0604020202020204" pitchFamily="34" charset="0"/>
                <a:cs typeface="Arial" panose="020B0604020202020204" pitchFamily="34" charset="0"/>
              </a:rPr>
              <a:t>Container Management tools</a:t>
            </a:r>
          </a:p>
          <a:p>
            <a:endParaRPr lang="en-US" sz="2800" b="1" u="sng" dirty="0">
              <a:solidFill>
                <a:srgbClr val="00B050"/>
              </a:solidFill>
              <a:latin typeface="Arial" panose="020B0604020202020204" pitchFamily="34" charset="0"/>
              <a:cs typeface="Arial" panose="020B0604020202020204" pitchFamily="34" charset="0"/>
            </a:endParaRPr>
          </a:p>
        </p:txBody>
      </p:sp>
      <p:grpSp>
        <p:nvGrpSpPr>
          <p:cNvPr id="3" name="Group 2"/>
          <p:cNvGrpSpPr/>
          <p:nvPr/>
        </p:nvGrpSpPr>
        <p:grpSpPr>
          <a:xfrm>
            <a:off x="569861" y="1254635"/>
            <a:ext cx="1923551" cy="1761319"/>
            <a:chOff x="251111" y="1224465"/>
            <a:chExt cx="1756373" cy="1761319"/>
          </a:xfrm>
        </p:grpSpPr>
        <p:pic>
          <p:nvPicPr>
            <p:cNvPr id="4" name="Picture 2" descr="Image result for docker swar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786" y="1224465"/>
              <a:ext cx="1477024" cy="14553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1111" y="2616452"/>
              <a:ext cx="1756373" cy="369332"/>
            </a:xfrm>
            <a:prstGeom prst="rect">
              <a:avLst/>
            </a:prstGeom>
            <a:noFill/>
          </p:spPr>
          <p:txBody>
            <a:bodyPr wrap="square" rtlCol="0">
              <a:spAutoFit/>
            </a:bodyPr>
            <a:lstStyle/>
            <a:p>
              <a:r>
                <a:rPr lang="en-IN" dirty="0" smtClean="0"/>
                <a:t>Docker Swarm</a:t>
              </a:r>
              <a:endParaRPr lang="en-IN" dirty="0"/>
            </a:p>
          </p:txBody>
        </p:sp>
      </p:grpSp>
      <p:grpSp>
        <p:nvGrpSpPr>
          <p:cNvPr id="6" name="Group 5"/>
          <p:cNvGrpSpPr/>
          <p:nvPr/>
        </p:nvGrpSpPr>
        <p:grpSpPr>
          <a:xfrm>
            <a:off x="2915811" y="1453053"/>
            <a:ext cx="1599739" cy="1599167"/>
            <a:chOff x="2287547" y="1386617"/>
            <a:chExt cx="1460704" cy="1599167"/>
          </a:xfrm>
        </p:grpSpPr>
        <p:pic>
          <p:nvPicPr>
            <p:cNvPr id="7" name="Picture 4" descr="Image result for kuberne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5382" y="1386617"/>
              <a:ext cx="1165035" cy="11310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87547" y="2616452"/>
              <a:ext cx="1460704" cy="369332"/>
            </a:xfrm>
            <a:prstGeom prst="rect">
              <a:avLst/>
            </a:prstGeom>
            <a:noFill/>
          </p:spPr>
          <p:txBody>
            <a:bodyPr wrap="square" rtlCol="0">
              <a:spAutoFit/>
            </a:bodyPr>
            <a:lstStyle/>
            <a:p>
              <a:r>
                <a:rPr lang="en-IN" dirty="0" smtClean="0"/>
                <a:t>Kubernetes</a:t>
              </a:r>
              <a:endParaRPr lang="en-IN" dirty="0"/>
            </a:p>
          </p:txBody>
        </p:sp>
      </p:grpSp>
      <p:grpSp>
        <p:nvGrpSpPr>
          <p:cNvPr id="9" name="Group 8"/>
          <p:cNvGrpSpPr/>
          <p:nvPr/>
        </p:nvGrpSpPr>
        <p:grpSpPr>
          <a:xfrm>
            <a:off x="4911953" y="1430846"/>
            <a:ext cx="3091741" cy="1554938"/>
            <a:chOff x="3600417" y="1439900"/>
            <a:chExt cx="2823034" cy="1554938"/>
          </a:xfrm>
        </p:grpSpPr>
        <p:pic>
          <p:nvPicPr>
            <p:cNvPr id="10" name="Picture 6" descr="Image result for google container engin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1971" y="1439900"/>
              <a:ext cx="1239926" cy="1239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600417" y="2625506"/>
              <a:ext cx="2823034" cy="369332"/>
            </a:xfrm>
            <a:prstGeom prst="rect">
              <a:avLst/>
            </a:prstGeom>
            <a:noFill/>
          </p:spPr>
          <p:txBody>
            <a:bodyPr wrap="square" rtlCol="0">
              <a:spAutoFit/>
            </a:bodyPr>
            <a:lstStyle/>
            <a:p>
              <a:r>
                <a:rPr lang="en-IN" dirty="0" smtClean="0"/>
                <a:t>Google Container Engine</a:t>
              </a:r>
              <a:endParaRPr lang="en-IN" dirty="0"/>
            </a:p>
          </p:txBody>
        </p:sp>
      </p:grpSp>
      <p:grpSp>
        <p:nvGrpSpPr>
          <p:cNvPr id="12" name="Group 11"/>
          <p:cNvGrpSpPr/>
          <p:nvPr/>
        </p:nvGrpSpPr>
        <p:grpSpPr>
          <a:xfrm>
            <a:off x="8471505" y="1652612"/>
            <a:ext cx="3169335" cy="1385161"/>
            <a:chOff x="6534017" y="1600623"/>
            <a:chExt cx="2893884" cy="1385161"/>
          </a:xfrm>
        </p:grpSpPr>
        <p:pic>
          <p:nvPicPr>
            <p:cNvPr id="13" name="Picture 8" descr="Image result for cloud foundry diego logo"/>
            <p:cNvPicPr>
              <a:picLocks noChangeAspect="1" noChangeArrowheads="1"/>
            </p:cNvPicPr>
            <p:nvPr/>
          </p:nvPicPr>
          <p:blipFill rotWithShape="1">
            <a:blip r:embed="rId5">
              <a:extLst>
                <a:ext uri="{28A0092B-C50C-407E-A947-70E740481C1C}">
                  <a14:useLocalDpi xmlns:a14="http://schemas.microsoft.com/office/drawing/2010/main" val="0"/>
                </a:ext>
              </a:extLst>
            </a:blip>
            <a:srcRect l="27435" t="34979" r="30760" b="34614"/>
            <a:stretch/>
          </p:blipFill>
          <p:spPr bwMode="auto">
            <a:xfrm>
              <a:off x="6534017" y="1600623"/>
              <a:ext cx="2577999" cy="9170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604867" y="2616452"/>
              <a:ext cx="2823034" cy="369332"/>
            </a:xfrm>
            <a:prstGeom prst="rect">
              <a:avLst/>
            </a:prstGeom>
            <a:noFill/>
          </p:spPr>
          <p:txBody>
            <a:bodyPr wrap="square" rtlCol="0">
              <a:spAutoFit/>
            </a:bodyPr>
            <a:lstStyle/>
            <a:p>
              <a:r>
                <a:rPr lang="en-IN" dirty="0" smtClean="0"/>
                <a:t>Cloud Foundry Diego</a:t>
              </a:r>
              <a:endParaRPr lang="en-IN" dirty="0"/>
            </a:p>
          </p:txBody>
        </p:sp>
      </p:grpSp>
      <p:grpSp>
        <p:nvGrpSpPr>
          <p:cNvPr id="15" name="Group 14"/>
          <p:cNvGrpSpPr/>
          <p:nvPr/>
        </p:nvGrpSpPr>
        <p:grpSpPr>
          <a:xfrm>
            <a:off x="251111" y="3762071"/>
            <a:ext cx="3091741" cy="1993397"/>
            <a:chOff x="-47653" y="3366857"/>
            <a:chExt cx="2823034" cy="1812178"/>
          </a:xfrm>
        </p:grpSpPr>
        <p:pic>
          <p:nvPicPr>
            <p:cNvPr id="16" name="Picture 10" descr="Image result for mesosphere marathon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9137" y="3366857"/>
              <a:ext cx="1320319" cy="14099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7653" y="4843279"/>
              <a:ext cx="2823034" cy="335756"/>
            </a:xfrm>
            <a:prstGeom prst="rect">
              <a:avLst/>
            </a:prstGeom>
            <a:noFill/>
          </p:spPr>
          <p:txBody>
            <a:bodyPr wrap="square" rtlCol="0">
              <a:spAutoFit/>
            </a:bodyPr>
            <a:lstStyle/>
            <a:p>
              <a:r>
                <a:rPr lang="en-IN" dirty="0" smtClean="0"/>
                <a:t>Mesosphere Marathon</a:t>
              </a:r>
              <a:endParaRPr lang="en-IN" dirty="0"/>
            </a:p>
          </p:txBody>
        </p:sp>
      </p:grpSp>
      <p:grpSp>
        <p:nvGrpSpPr>
          <p:cNvPr id="18" name="Group 17"/>
          <p:cNvGrpSpPr/>
          <p:nvPr/>
        </p:nvGrpSpPr>
        <p:grpSpPr>
          <a:xfrm>
            <a:off x="3103687" y="3749647"/>
            <a:ext cx="1864060" cy="2010052"/>
            <a:chOff x="2775381" y="3360769"/>
            <a:chExt cx="1702052" cy="1827320"/>
          </a:xfrm>
        </p:grpSpPr>
        <p:pic>
          <p:nvPicPr>
            <p:cNvPr id="19" name="Picture 12" descr="Image result for coreos fleet logo"/>
            <p:cNvPicPr>
              <a:picLocks noChangeAspect="1" noChangeArrowheads="1"/>
            </p:cNvPicPr>
            <p:nvPr/>
          </p:nvPicPr>
          <p:blipFill rotWithShape="1">
            <a:blip r:embed="rId7">
              <a:extLst>
                <a:ext uri="{28A0092B-C50C-407E-A947-70E740481C1C}">
                  <a14:useLocalDpi xmlns:a14="http://schemas.microsoft.com/office/drawing/2010/main" val="0"/>
                </a:ext>
              </a:extLst>
            </a:blip>
            <a:srcRect l="13794" t="8405" r="14415" b="7340"/>
            <a:stretch/>
          </p:blipFill>
          <p:spPr bwMode="auto">
            <a:xfrm>
              <a:off x="2775381" y="3360769"/>
              <a:ext cx="1701935" cy="133160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775381" y="4852333"/>
              <a:ext cx="1702052" cy="335756"/>
            </a:xfrm>
            <a:prstGeom prst="rect">
              <a:avLst/>
            </a:prstGeom>
            <a:noFill/>
          </p:spPr>
          <p:txBody>
            <a:bodyPr wrap="square" rtlCol="0">
              <a:spAutoFit/>
            </a:bodyPr>
            <a:lstStyle/>
            <a:p>
              <a:r>
                <a:rPr lang="en-IN" dirty="0" smtClean="0"/>
                <a:t>Core OS Fleet</a:t>
              </a:r>
              <a:endParaRPr lang="en-IN" dirty="0"/>
            </a:p>
          </p:txBody>
        </p:sp>
      </p:grpSp>
      <p:grpSp>
        <p:nvGrpSpPr>
          <p:cNvPr id="21" name="Group 20"/>
          <p:cNvGrpSpPr/>
          <p:nvPr/>
        </p:nvGrpSpPr>
        <p:grpSpPr>
          <a:xfrm>
            <a:off x="5214376" y="3879401"/>
            <a:ext cx="3938191" cy="2015912"/>
            <a:chOff x="4477316" y="3340907"/>
            <a:chExt cx="3595918" cy="1832648"/>
          </a:xfrm>
        </p:grpSpPr>
        <p:pic>
          <p:nvPicPr>
            <p:cNvPr id="22" name="Picture 14" descr="Image result for amazon ecs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595" t="18377" r="20049" b="19841"/>
            <a:stretch/>
          </p:blipFill>
          <p:spPr bwMode="auto">
            <a:xfrm>
              <a:off x="5440625" y="3340907"/>
              <a:ext cx="1428078" cy="146181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477316" y="4837799"/>
              <a:ext cx="3595918" cy="335756"/>
            </a:xfrm>
            <a:prstGeom prst="rect">
              <a:avLst/>
            </a:prstGeom>
            <a:noFill/>
          </p:spPr>
          <p:txBody>
            <a:bodyPr wrap="square" rtlCol="0">
              <a:spAutoFit/>
            </a:bodyPr>
            <a:lstStyle/>
            <a:p>
              <a:r>
                <a:rPr lang="en-IN" dirty="0" smtClean="0"/>
                <a:t>Amazon Elastic Container Service</a:t>
              </a:r>
              <a:endParaRPr lang="en-IN" dirty="0"/>
            </a:p>
          </p:txBody>
        </p:sp>
      </p:grpSp>
      <p:grpSp>
        <p:nvGrpSpPr>
          <p:cNvPr id="24" name="Group 23"/>
          <p:cNvGrpSpPr/>
          <p:nvPr/>
        </p:nvGrpSpPr>
        <p:grpSpPr>
          <a:xfrm>
            <a:off x="8977709" y="3749647"/>
            <a:ext cx="3938191" cy="2145666"/>
            <a:chOff x="8341312" y="3187869"/>
            <a:chExt cx="3595918" cy="1950605"/>
          </a:xfrm>
        </p:grpSpPr>
        <p:pic>
          <p:nvPicPr>
            <p:cNvPr id="25" name="Picture 16" descr="Image result for azure container service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41312" y="3187869"/>
              <a:ext cx="2173177" cy="150450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8341312" y="4802718"/>
              <a:ext cx="3595918" cy="335756"/>
            </a:xfrm>
            <a:prstGeom prst="rect">
              <a:avLst/>
            </a:prstGeom>
            <a:noFill/>
          </p:spPr>
          <p:txBody>
            <a:bodyPr wrap="square" rtlCol="0">
              <a:spAutoFit/>
            </a:bodyPr>
            <a:lstStyle/>
            <a:p>
              <a:r>
                <a:rPr lang="en-IN" dirty="0" smtClean="0"/>
                <a:t>Azure Container Service</a:t>
              </a:r>
              <a:endParaRPr lang="en-IN" dirty="0"/>
            </a:p>
          </p:txBody>
        </p:sp>
      </p:grpSp>
    </p:spTree>
    <p:extLst>
      <p:ext uri="{BB962C8B-B14F-4D97-AF65-F5344CB8AC3E}">
        <p14:creationId xmlns:p14="http://schemas.microsoft.com/office/powerpoint/2010/main" val="18944539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19570518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4653"/>
          </a:xfrm>
          <a:prstGeom prst="rect">
            <a:avLst/>
          </a:prstGeom>
        </p:spPr>
      </p:pic>
    </p:spTree>
    <p:extLst>
      <p:ext uri="{BB962C8B-B14F-4D97-AF65-F5344CB8AC3E}">
        <p14:creationId xmlns:p14="http://schemas.microsoft.com/office/powerpoint/2010/main" val="40767006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4653"/>
          </a:xfrm>
          <a:prstGeom prst="rect">
            <a:avLst/>
          </a:prstGeom>
        </p:spPr>
      </p:pic>
    </p:spTree>
    <p:extLst>
      <p:ext uri="{BB962C8B-B14F-4D97-AF65-F5344CB8AC3E}">
        <p14:creationId xmlns:p14="http://schemas.microsoft.com/office/powerpoint/2010/main" val="29135328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spTree>
    <p:extLst>
      <p:ext uri="{BB962C8B-B14F-4D97-AF65-F5344CB8AC3E}">
        <p14:creationId xmlns:p14="http://schemas.microsoft.com/office/powerpoint/2010/main" val="419108247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spTree>
    <p:extLst>
      <p:ext uri="{BB962C8B-B14F-4D97-AF65-F5344CB8AC3E}">
        <p14:creationId xmlns:p14="http://schemas.microsoft.com/office/powerpoint/2010/main" val="17538504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92100"/>
            <a:ext cx="11887200" cy="5878532"/>
          </a:xfrm>
          <a:prstGeom prst="rect">
            <a:avLst/>
          </a:prstGeom>
          <a:noFill/>
        </p:spPr>
        <p:txBody>
          <a:bodyPr wrap="square" rtlCol="0">
            <a:spAutoFit/>
          </a:bodyPr>
          <a:lstStyle/>
          <a:p>
            <a:pPr algn="ctr"/>
            <a:r>
              <a:rPr lang="en-US" sz="3200" b="1" u="sng" dirty="0">
                <a:latin typeface="Arial" panose="020B0604020202020204" pitchFamily="34" charset="0"/>
                <a:cs typeface="Arial" panose="020B0604020202020204" pitchFamily="34" charset="0"/>
              </a:rPr>
              <a:t>Kubernetes Networking address for concerns</a:t>
            </a:r>
          </a:p>
          <a:p>
            <a:endParaRPr lang="en-US" u="sng" dirty="0">
              <a:latin typeface="Arial" panose="020B0604020202020204" pitchFamily="34" charset="0"/>
              <a:cs typeface="Arial" panose="020B0604020202020204" pitchFamily="34" charset="0"/>
            </a:endParaRPr>
          </a:p>
          <a:p>
            <a:pPr marL="514350" indent="-514350">
              <a:buFont typeface="+mj-lt"/>
              <a:buAutoNum type="arabicPeriod"/>
            </a:pPr>
            <a:r>
              <a:rPr lang="en-US" sz="2800" dirty="0">
                <a:latin typeface="Arial" panose="020B0604020202020204" pitchFamily="34" charset="0"/>
                <a:cs typeface="Arial" panose="020B0604020202020204" pitchFamily="34" charset="0"/>
              </a:rPr>
              <a:t>Container within a pod use networking to communicate via </a:t>
            </a:r>
            <a:r>
              <a:rPr lang="en-US" sz="2800" dirty="0" smtClean="0">
                <a:latin typeface="Arial" panose="020B0604020202020204" pitchFamily="34" charset="0"/>
                <a:cs typeface="Arial" panose="020B0604020202020204" pitchFamily="34" charset="0"/>
              </a:rPr>
              <a:t>loopback.</a:t>
            </a:r>
            <a:endParaRPr lang="en-US" sz="2800" dirty="0">
              <a:latin typeface="Arial" panose="020B0604020202020204" pitchFamily="34" charset="0"/>
              <a:cs typeface="Arial" panose="020B0604020202020204" pitchFamily="34" charset="0"/>
            </a:endParaRPr>
          </a:p>
          <a:p>
            <a:pPr marL="514350" indent="-514350">
              <a:buFont typeface="+mj-lt"/>
              <a:buAutoNum type="arabicPeriod"/>
            </a:pPr>
            <a:endParaRPr lang="en-US" sz="2800" dirty="0">
              <a:latin typeface="Arial" panose="020B0604020202020204" pitchFamily="34" charset="0"/>
              <a:cs typeface="Arial" panose="020B0604020202020204" pitchFamily="34" charset="0"/>
            </a:endParaRPr>
          </a:p>
          <a:p>
            <a:pPr marL="514350" indent="-514350">
              <a:buFont typeface="+mj-lt"/>
              <a:buAutoNum type="arabicPeriod"/>
            </a:pPr>
            <a:r>
              <a:rPr lang="en-US" sz="2800" dirty="0">
                <a:latin typeface="Arial" panose="020B0604020202020204" pitchFamily="34" charset="0"/>
                <a:cs typeface="Arial" panose="020B0604020202020204" pitchFamily="34" charset="0"/>
              </a:rPr>
              <a:t>Cluster networking provides communication between different pods.</a:t>
            </a:r>
          </a:p>
          <a:p>
            <a:pPr marL="514350" indent="-514350">
              <a:buFont typeface="+mj-lt"/>
              <a:buAutoNum type="arabicPeriod"/>
            </a:pPr>
            <a:endParaRPr lang="en-US" sz="2800" dirty="0">
              <a:latin typeface="Arial" panose="020B0604020202020204" pitchFamily="34" charset="0"/>
              <a:cs typeface="Arial" panose="020B0604020202020204" pitchFamily="34" charset="0"/>
            </a:endParaRPr>
          </a:p>
          <a:p>
            <a:pPr marL="514350" indent="-514350">
              <a:buFont typeface="+mj-lt"/>
              <a:buAutoNum type="arabicPeriod"/>
            </a:pPr>
            <a:r>
              <a:rPr lang="en-US" sz="2800" dirty="0">
                <a:latin typeface="Arial" panose="020B0604020202020204" pitchFamily="34" charset="0"/>
                <a:cs typeface="Arial" panose="020B0604020202020204" pitchFamily="34" charset="0"/>
              </a:rPr>
              <a:t>The service resources let you expose an application running in pods to be reachable from outside your </a:t>
            </a:r>
            <a:r>
              <a:rPr lang="en-US" sz="2800" dirty="0" smtClean="0">
                <a:latin typeface="Arial" panose="020B0604020202020204" pitchFamily="34" charset="0"/>
                <a:cs typeface="Arial" panose="020B0604020202020204" pitchFamily="34" charset="0"/>
              </a:rPr>
              <a:t>cluster.</a:t>
            </a:r>
            <a:endParaRPr lang="en-US" sz="2800" dirty="0">
              <a:latin typeface="Arial" panose="020B0604020202020204" pitchFamily="34" charset="0"/>
              <a:cs typeface="Arial" panose="020B0604020202020204" pitchFamily="34" charset="0"/>
            </a:endParaRPr>
          </a:p>
          <a:p>
            <a:pPr marL="514350" indent="-514350">
              <a:buFont typeface="+mj-lt"/>
              <a:buAutoNum type="arabicPeriod"/>
            </a:pPr>
            <a:endParaRPr lang="en-US" sz="2800" dirty="0">
              <a:latin typeface="Arial" panose="020B0604020202020204" pitchFamily="34" charset="0"/>
              <a:cs typeface="Arial" panose="020B0604020202020204" pitchFamily="34" charset="0"/>
            </a:endParaRPr>
          </a:p>
          <a:p>
            <a:pPr marL="514350" indent="-514350">
              <a:buFont typeface="+mj-lt"/>
              <a:buAutoNum type="arabicPeriod"/>
            </a:pPr>
            <a:r>
              <a:rPr lang="en-US" sz="2800" dirty="0">
                <a:latin typeface="Arial" panose="020B0604020202020204" pitchFamily="34" charset="0"/>
                <a:cs typeface="Arial" panose="020B0604020202020204" pitchFamily="34" charset="0"/>
              </a:rPr>
              <a:t>You can also use services only for consumption inside your </a:t>
            </a:r>
            <a:r>
              <a:rPr lang="en-US" sz="2800" dirty="0" smtClean="0">
                <a:latin typeface="Arial" panose="020B0604020202020204" pitchFamily="34" charset="0"/>
                <a:cs typeface="Arial" panose="020B0604020202020204" pitchFamily="34" charset="0"/>
              </a:rPr>
              <a:t>cluster.</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5.   Container </a:t>
            </a:r>
            <a:r>
              <a:rPr lang="en-US" sz="2800" dirty="0">
                <a:latin typeface="Arial" panose="020B0604020202020204" pitchFamily="34" charset="0"/>
                <a:cs typeface="Arial" panose="020B0604020202020204" pitchFamily="34" charset="0"/>
              </a:rPr>
              <a:t>to container communication on same pod happens </a:t>
            </a:r>
            <a:r>
              <a:rPr lang="en-US" sz="2800" dirty="0" smtClean="0">
                <a:latin typeface="Arial" panose="020B0604020202020204" pitchFamily="34" charset="0"/>
                <a:cs typeface="Arial" panose="020B0604020202020204" pitchFamily="34" charset="0"/>
              </a:rPr>
              <a:t>through  localhost </a:t>
            </a:r>
            <a:r>
              <a:rPr lang="en-US" sz="2800" dirty="0">
                <a:latin typeface="Arial" panose="020B0604020202020204" pitchFamily="34" charset="0"/>
                <a:cs typeface="Arial" panose="020B0604020202020204" pitchFamily="34" charset="0"/>
              </a:rPr>
              <a:t>within the containers.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39817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7953" cy="6858000"/>
          </a:xfrm>
          <a:prstGeom prst="rect">
            <a:avLst/>
          </a:prstGeom>
        </p:spPr>
      </p:pic>
    </p:spTree>
    <p:extLst>
      <p:ext uri="{BB962C8B-B14F-4D97-AF65-F5344CB8AC3E}">
        <p14:creationId xmlns:p14="http://schemas.microsoft.com/office/powerpoint/2010/main" val="42426277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854653"/>
          </a:xfrm>
          <a:prstGeom prst="rect">
            <a:avLst/>
          </a:prstGeom>
        </p:spPr>
      </p:pic>
    </p:spTree>
    <p:extLst>
      <p:ext uri="{BB962C8B-B14F-4D97-AF65-F5344CB8AC3E}">
        <p14:creationId xmlns:p14="http://schemas.microsoft.com/office/powerpoint/2010/main" val="40195734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spTree>
    <p:extLst>
      <p:ext uri="{BB962C8B-B14F-4D97-AF65-F5344CB8AC3E}">
        <p14:creationId xmlns:p14="http://schemas.microsoft.com/office/powerpoint/2010/main" val="210839725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spTree>
    <p:extLst>
      <p:ext uri="{BB962C8B-B14F-4D97-AF65-F5344CB8AC3E}">
        <p14:creationId xmlns:p14="http://schemas.microsoft.com/office/powerpoint/2010/main" val="21575383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944" y="27296"/>
            <a:ext cx="7350456" cy="6740307"/>
          </a:xfrm>
          <a:prstGeom prst="rect">
            <a:avLst/>
          </a:prstGeom>
          <a:noFill/>
        </p:spPr>
        <p:txBody>
          <a:bodyPr wrap="square" rtlCol="0">
            <a:spAutoFit/>
          </a:bodyPr>
          <a:lstStyle/>
          <a:p>
            <a:r>
              <a:rPr lang="en-US" sz="2800" b="1" u="sng" dirty="0" smtClean="0">
                <a:solidFill>
                  <a:srgbClr val="0070C0"/>
                </a:solidFill>
                <a:latin typeface="Arial" panose="020B0604020202020204" pitchFamily="34" charset="0"/>
                <a:cs typeface="Arial" panose="020B0604020202020204" pitchFamily="34" charset="0"/>
              </a:rPr>
              <a:t>KUBERNETES (K8s)</a:t>
            </a:r>
          </a:p>
          <a:p>
            <a:endParaRPr lang="en-US" sz="2800" b="1" u="sng"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Kubernetes is an open-source container management tool which automates container deployment, container scaling and load balancing.</a:t>
            </a:r>
          </a:p>
          <a:p>
            <a:pPr marL="342900" indent="-342900">
              <a:buFont typeface="Wingdings" panose="05000000000000000000" pitchFamily="2" charset="2"/>
              <a:buChar char="ü"/>
            </a:pPr>
            <a:endParaRPr lang="en-US" sz="2000"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It schedules, runs and manages isolated containers which are running on virtual/ physical/ cloud machines.</a:t>
            </a:r>
          </a:p>
          <a:p>
            <a:endParaRPr lang="en-US" sz="2000"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All top cloud providers support Kubernetes.</a:t>
            </a:r>
          </a:p>
          <a:p>
            <a:endParaRPr lang="en-US" sz="2800" b="1" u="sng" dirty="0" smtClean="0">
              <a:latin typeface="Arial" panose="020B0604020202020204" pitchFamily="34" charset="0"/>
              <a:cs typeface="Arial" panose="020B0604020202020204" pitchFamily="34" charset="0"/>
            </a:endParaRPr>
          </a:p>
          <a:p>
            <a:r>
              <a:rPr lang="en-US" sz="2800" b="1" u="sng" dirty="0" smtClean="0">
                <a:solidFill>
                  <a:srgbClr val="0070C0"/>
                </a:solidFill>
                <a:latin typeface="Arial" panose="020B0604020202020204" pitchFamily="34" charset="0"/>
                <a:cs typeface="Arial" panose="020B0604020202020204" pitchFamily="34" charset="0"/>
              </a:rPr>
              <a:t>History</a:t>
            </a:r>
          </a:p>
          <a:p>
            <a:endParaRPr lang="en-US" sz="2000"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Google developed an internal system called ‘borg’ (later named as omega) to deploy and manage thousands google application and services on their cluster.</a:t>
            </a:r>
          </a:p>
          <a:p>
            <a:pPr marL="342900" indent="-342900">
              <a:buFont typeface="Wingdings" panose="05000000000000000000" pitchFamily="2" charset="2"/>
              <a:buChar char="ü"/>
            </a:pPr>
            <a:endParaRPr lang="en-US" sz="2000"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000" dirty="0" smtClean="0">
                <a:latin typeface="Arial" panose="020B0604020202020204" pitchFamily="34" charset="0"/>
                <a:cs typeface="Arial" panose="020B0604020202020204" pitchFamily="34" charset="0"/>
              </a:rPr>
              <a:t>In 2014, google introduced Kubernetes as an open-source platform written in Golang, and later donated to CNCF (Cloud Native Computing Foundation).</a:t>
            </a:r>
            <a:endParaRPr lang="en-US" sz="2000" dirty="0">
              <a:latin typeface="Arial" panose="020B0604020202020204" pitchFamily="34" charset="0"/>
              <a:cs typeface="Arial" panose="020B0604020202020204" pitchFamily="34" charset="0"/>
            </a:endParaRPr>
          </a:p>
        </p:txBody>
      </p:sp>
      <p:pic>
        <p:nvPicPr>
          <p:cNvPr id="4098" name="Picture 2" descr="Download Kubernetes (k8s) Logo in SVG Vector or PNG File Format - Logo.w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1200" y="1280031"/>
            <a:ext cx="5971622" cy="398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9861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12192000" cy="5940088"/>
          </a:xfrm>
          <a:prstGeom prst="rect">
            <a:avLst/>
          </a:prstGeom>
          <a:noFill/>
        </p:spPr>
        <p:txBody>
          <a:bodyPr wrap="square" rtlCol="0">
            <a:spAutoFit/>
          </a:bodyPr>
          <a:lstStyle/>
          <a:p>
            <a:r>
              <a:rPr lang="en-US" sz="4400" b="1" dirty="0">
                <a:latin typeface="Arial" panose="020B0604020202020204" pitchFamily="34" charset="0"/>
                <a:cs typeface="Arial" panose="020B0604020202020204" pitchFamily="34" charset="0"/>
              </a:rPr>
              <a:t>Communication established between two different pod within same </a:t>
            </a:r>
            <a:r>
              <a:rPr lang="en-US" sz="4400" b="1" dirty="0" smtClean="0">
                <a:latin typeface="Arial" panose="020B0604020202020204" pitchFamily="34" charset="0"/>
                <a:cs typeface="Arial" panose="020B0604020202020204" pitchFamily="34" charset="0"/>
              </a:rPr>
              <a:t>node.</a:t>
            </a:r>
            <a:endParaRPr lang="en-US" sz="4400" b="1" dirty="0">
              <a:latin typeface="Arial" panose="020B0604020202020204" pitchFamily="34" charset="0"/>
              <a:cs typeface="Arial" panose="020B0604020202020204" pitchFamily="34" charset="0"/>
            </a:endParaRPr>
          </a:p>
          <a:p>
            <a:endParaRPr lang="en-US" sz="4400" b="1" dirty="0">
              <a:latin typeface="Arial" panose="020B0604020202020204" pitchFamily="34" charset="0"/>
              <a:cs typeface="Arial" panose="020B0604020202020204" pitchFamily="34" charset="0"/>
            </a:endParaRPr>
          </a:p>
          <a:p>
            <a:r>
              <a:rPr lang="en-US" sz="4400" b="1" dirty="0">
                <a:latin typeface="Arial" panose="020B0604020202020204" pitchFamily="34" charset="0"/>
                <a:cs typeface="Arial" panose="020B0604020202020204" pitchFamily="34" charset="0"/>
              </a:rPr>
              <a:t>Pod to Pod communication on same worker node happens through pod </a:t>
            </a:r>
            <a:r>
              <a:rPr lang="en-US" sz="4400" b="1" dirty="0" err="1">
                <a:latin typeface="Arial" panose="020B0604020202020204" pitchFamily="34" charset="0"/>
                <a:cs typeface="Arial" panose="020B0604020202020204" pitchFamily="34" charset="0"/>
              </a:rPr>
              <a:t>ip</a:t>
            </a:r>
            <a:r>
              <a:rPr lang="en-US" sz="4400" b="1" dirty="0">
                <a:latin typeface="Arial" panose="020B0604020202020204" pitchFamily="34" charset="0"/>
                <a:cs typeface="Arial" panose="020B0604020202020204" pitchFamily="34" charset="0"/>
              </a:rPr>
              <a:t>.</a:t>
            </a:r>
          </a:p>
          <a:p>
            <a:endParaRPr lang="en-US" sz="4400" b="1" dirty="0">
              <a:latin typeface="Arial" panose="020B0604020202020204" pitchFamily="34" charset="0"/>
              <a:cs typeface="Arial" panose="020B0604020202020204" pitchFamily="34" charset="0"/>
            </a:endParaRPr>
          </a:p>
          <a:p>
            <a:r>
              <a:rPr lang="en-US" sz="4400" b="1" dirty="0">
                <a:latin typeface="Arial" panose="020B0604020202020204" pitchFamily="34" charset="0"/>
                <a:cs typeface="Arial" panose="020B0604020202020204" pitchFamily="34" charset="0"/>
              </a:rPr>
              <a:t>By default pod's </a:t>
            </a:r>
            <a:r>
              <a:rPr lang="en-US" sz="4400" b="1" dirty="0" err="1">
                <a:latin typeface="Arial" panose="020B0604020202020204" pitchFamily="34" charset="0"/>
                <a:cs typeface="Arial" panose="020B0604020202020204" pitchFamily="34" charset="0"/>
              </a:rPr>
              <a:t>ip</a:t>
            </a:r>
            <a:r>
              <a:rPr lang="en-US" sz="4400" b="1" dirty="0">
                <a:latin typeface="Arial" panose="020B0604020202020204" pitchFamily="34" charset="0"/>
                <a:cs typeface="Arial" panose="020B0604020202020204" pitchFamily="34" charset="0"/>
              </a:rPr>
              <a:t> will not be accessible outside the node.</a:t>
            </a:r>
          </a:p>
          <a:p>
            <a:endParaRPr lang="en-US" sz="2800" dirty="0"/>
          </a:p>
        </p:txBody>
      </p:sp>
    </p:spTree>
    <p:extLst>
      <p:ext uri="{BB962C8B-B14F-4D97-AF65-F5344CB8AC3E}">
        <p14:creationId xmlns:p14="http://schemas.microsoft.com/office/powerpoint/2010/main" val="38558634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2" cy="6858000"/>
          </a:xfrm>
          <a:prstGeom prst="rect">
            <a:avLst/>
          </a:prstGeom>
        </p:spPr>
      </p:pic>
    </p:spTree>
    <p:extLst>
      <p:ext uri="{BB962C8B-B14F-4D97-AF65-F5344CB8AC3E}">
        <p14:creationId xmlns:p14="http://schemas.microsoft.com/office/powerpoint/2010/main" val="40088999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2" cy="6858000"/>
          </a:xfrm>
          <a:prstGeom prst="rect">
            <a:avLst/>
          </a:prstGeom>
        </p:spPr>
      </p:pic>
    </p:spTree>
    <p:extLst>
      <p:ext uri="{BB962C8B-B14F-4D97-AF65-F5344CB8AC3E}">
        <p14:creationId xmlns:p14="http://schemas.microsoft.com/office/powerpoint/2010/main" val="358559066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7953" cy="6858000"/>
          </a:xfrm>
          <a:prstGeom prst="rect">
            <a:avLst/>
          </a:prstGeom>
        </p:spPr>
      </p:pic>
    </p:spTree>
    <p:extLst>
      <p:ext uri="{BB962C8B-B14F-4D97-AF65-F5344CB8AC3E}">
        <p14:creationId xmlns:p14="http://schemas.microsoft.com/office/powerpoint/2010/main" val="343639848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7953" cy="6858000"/>
          </a:xfrm>
          <a:prstGeom prst="rect">
            <a:avLst/>
          </a:prstGeom>
        </p:spPr>
      </p:pic>
    </p:spTree>
    <p:extLst>
      <p:ext uri="{BB962C8B-B14F-4D97-AF65-F5344CB8AC3E}">
        <p14:creationId xmlns:p14="http://schemas.microsoft.com/office/powerpoint/2010/main" val="37676650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0912"/>
            <a:ext cx="12377440" cy="6958912"/>
          </a:xfrm>
          <a:prstGeom prst="rect">
            <a:avLst/>
          </a:prstGeom>
        </p:spPr>
      </p:pic>
    </p:spTree>
    <p:extLst>
      <p:ext uri="{BB962C8B-B14F-4D97-AF65-F5344CB8AC3E}">
        <p14:creationId xmlns:p14="http://schemas.microsoft.com/office/powerpoint/2010/main" val="36342938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713" y="2225624"/>
            <a:ext cx="3606799" cy="4553975"/>
          </a:xfrm>
          <a:prstGeom prst="rect">
            <a:avLst/>
          </a:prstGeom>
        </p:spPr>
      </p:pic>
      <p:pic>
        <p:nvPicPr>
          <p:cNvPr id="3" name="Picture 2"/>
          <p:cNvPicPr>
            <a:picLocks noChangeAspect="1"/>
          </p:cNvPicPr>
          <p:nvPr/>
        </p:nvPicPr>
        <p:blipFill>
          <a:blip r:embed="rId3"/>
          <a:stretch>
            <a:fillRect/>
          </a:stretch>
        </p:blipFill>
        <p:spPr>
          <a:xfrm>
            <a:off x="5772150" y="1941460"/>
            <a:ext cx="4705350" cy="4838139"/>
          </a:xfrm>
          <a:prstGeom prst="rect">
            <a:avLst/>
          </a:prstGeom>
        </p:spPr>
      </p:pic>
      <p:sp>
        <p:nvSpPr>
          <p:cNvPr id="4" name="Title 1"/>
          <p:cNvSpPr txBox="1">
            <a:spLocks/>
          </p:cNvSpPr>
          <p:nvPr/>
        </p:nvSpPr>
        <p:spPr>
          <a:xfrm>
            <a:off x="228713" y="231643"/>
            <a:ext cx="9734881" cy="5273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dirty="0" smtClean="0">
                <a:latin typeface="Arial" panose="020B0604020202020204" pitchFamily="34" charset="0"/>
                <a:cs typeface="Arial" panose="020B0604020202020204" pitchFamily="34" charset="0"/>
              </a:rPr>
              <a:t>What is a Service?</a:t>
            </a:r>
            <a:endParaRPr lang="en-IN" b="1" u="sng" dirty="0">
              <a:latin typeface="Arial" panose="020B0604020202020204" pitchFamily="34" charset="0"/>
              <a:cs typeface="Arial" panose="020B0604020202020204" pitchFamily="34" charset="0"/>
            </a:endParaRPr>
          </a:p>
        </p:txBody>
      </p:sp>
      <p:sp>
        <p:nvSpPr>
          <p:cNvPr id="5" name="TextBox 4"/>
          <p:cNvSpPr txBox="1"/>
          <p:nvPr/>
        </p:nvSpPr>
        <p:spPr>
          <a:xfrm>
            <a:off x="25400" y="1066800"/>
            <a:ext cx="11442700" cy="923330"/>
          </a:xfrm>
          <a:prstGeom prst="rect">
            <a:avLst/>
          </a:prstGeom>
          <a:noFill/>
        </p:spPr>
        <p:txBody>
          <a:bodyPr wrap="square" rtlCol="0">
            <a:spAutoFit/>
          </a:bodyPr>
          <a:lstStyle/>
          <a:p>
            <a:r>
              <a:rPr lang="en-US" dirty="0">
                <a:solidFill>
                  <a:srgbClr val="202124"/>
                </a:solidFill>
                <a:latin typeface="arial" panose="020B0604020202020204" pitchFamily="34" charset="0"/>
              </a:rPr>
              <a:t>A Service in Kubernetes is </a:t>
            </a:r>
            <a:r>
              <a:rPr lang="en-US" b="1" dirty="0">
                <a:solidFill>
                  <a:srgbClr val="202124"/>
                </a:solidFill>
                <a:latin typeface="arial" panose="020B0604020202020204" pitchFamily="34" charset="0"/>
              </a:rPr>
              <a:t>an abstraction which defines a logical set of Pods and a policy by which to access them</a:t>
            </a:r>
            <a:r>
              <a:rPr lang="en-US" dirty="0">
                <a:solidFill>
                  <a:srgbClr val="202124"/>
                </a:solidFill>
                <a:latin typeface="arial" panose="020B0604020202020204" pitchFamily="34" charset="0"/>
              </a:rPr>
              <a:t>. Services enable a loose coupling between dependent Pods. A Service is defined using YAML (preferred) or JSON, like all Kubernetes objects.</a:t>
            </a:r>
            <a:endParaRPr lang="en-US" dirty="0"/>
          </a:p>
        </p:txBody>
      </p:sp>
    </p:spTree>
    <p:extLst>
      <p:ext uri="{BB962C8B-B14F-4D97-AF65-F5344CB8AC3E}">
        <p14:creationId xmlns:p14="http://schemas.microsoft.com/office/powerpoint/2010/main" val="4988158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5100"/>
            <a:ext cx="12090400" cy="5109091"/>
          </a:xfrm>
          <a:prstGeom prst="rect">
            <a:avLst/>
          </a:prstGeom>
          <a:noFill/>
        </p:spPr>
        <p:txBody>
          <a:bodyPr wrap="square" rtlCol="0">
            <a:spAutoFit/>
          </a:bodyPr>
          <a:lstStyle/>
          <a:p>
            <a:pPr algn="ctr"/>
            <a:r>
              <a:rPr lang="en-US" sz="2800" b="1" u="sng" dirty="0">
                <a:latin typeface="Arial" panose="020B0604020202020204" pitchFamily="34" charset="0"/>
                <a:cs typeface="Arial" panose="020B0604020202020204" pitchFamily="34" charset="0"/>
              </a:rPr>
              <a:t>Object- Services</a:t>
            </a:r>
          </a:p>
          <a:p>
            <a:endParaRPr lang="en-US"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Each pod gets its own </a:t>
            </a:r>
            <a:r>
              <a:rPr lang="en-US" sz="2800" dirty="0" err="1">
                <a:latin typeface="Arial" panose="020B0604020202020204" pitchFamily="34" charset="0"/>
                <a:cs typeface="Arial" panose="020B0604020202020204" pitchFamily="34" charset="0"/>
              </a:rPr>
              <a:t>ip</a:t>
            </a:r>
            <a:r>
              <a:rPr lang="en-US" sz="2800" dirty="0">
                <a:latin typeface="Arial" panose="020B0604020202020204" pitchFamily="34" charset="0"/>
                <a:cs typeface="Arial" panose="020B0604020202020204" pitchFamily="34" charset="0"/>
              </a:rPr>
              <a:t> address, however in a deployment, the set of pods running in one moment in time could be different from the set of pods running that application a moment later.</a:t>
            </a:r>
          </a:p>
          <a:p>
            <a:endParaRPr lang="en-US" sz="2800" dirty="0">
              <a:latin typeface="Arial" panose="020B0604020202020204" pitchFamily="34" charset="0"/>
              <a:cs typeface="Arial" panose="020B0604020202020204" pitchFamily="34" charset="0"/>
            </a:endParaRPr>
          </a:p>
          <a:p>
            <a:r>
              <a:rPr lang="en-US" sz="2800" b="1" u="sng" dirty="0">
                <a:latin typeface="Arial" panose="020B0604020202020204" pitchFamily="34" charset="0"/>
                <a:cs typeface="Arial" panose="020B0604020202020204" pitchFamily="34" charset="0"/>
              </a:rPr>
              <a:t>This leads to be a problem:</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If some set of pods (call them "</a:t>
            </a:r>
            <a:r>
              <a:rPr lang="en-US" sz="2800" dirty="0" err="1">
                <a:latin typeface="Arial" panose="020B0604020202020204" pitchFamily="34" charset="0"/>
                <a:cs typeface="Arial" panose="020B0604020202020204" pitchFamily="34" charset="0"/>
              </a:rPr>
              <a:t>backends</a:t>
            </a:r>
            <a:r>
              <a:rPr lang="en-US" sz="2800" dirty="0">
                <a:latin typeface="Arial" panose="020B0604020202020204" pitchFamily="34" charset="0"/>
                <a:cs typeface="Arial" panose="020B0604020202020204" pitchFamily="34" charset="0"/>
              </a:rPr>
              <a:t>") provides functionality to other pods (call them "frontend") inside your cluster, how do the frontends find out and keep track of </a:t>
            </a:r>
            <a:r>
              <a:rPr lang="en-US" sz="2800" dirty="0" err="1">
                <a:latin typeface="Arial" panose="020B0604020202020204" pitchFamily="34" charset="0"/>
                <a:cs typeface="Arial" panose="020B0604020202020204" pitchFamily="34" charset="0"/>
              </a:rPr>
              <a:t>whics</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ip</a:t>
            </a:r>
            <a:r>
              <a:rPr lang="en-US" sz="2800" dirty="0">
                <a:latin typeface="Arial" panose="020B0604020202020204" pitchFamily="34" charset="0"/>
                <a:cs typeface="Arial" panose="020B0604020202020204" pitchFamily="34" charset="0"/>
              </a:rPr>
              <a:t> address to connect to, so that the frontend can use the backend part of the workload?</a:t>
            </a:r>
          </a:p>
        </p:txBody>
      </p:sp>
    </p:spTree>
    <p:extLst>
      <p:ext uri="{BB962C8B-B14F-4D97-AF65-F5344CB8AC3E}">
        <p14:creationId xmlns:p14="http://schemas.microsoft.com/office/powerpoint/2010/main" val="234453292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8713" y="231642"/>
            <a:ext cx="9734881" cy="5684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dirty="0" smtClean="0">
                <a:latin typeface="Arial" panose="020B0604020202020204" pitchFamily="34" charset="0"/>
                <a:cs typeface="Arial" panose="020B0604020202020204" pitchFamily="34" charset="0"/>
              </a:rPr>
              <a:t>Types of Service</a:t>
            </a:r>
            <a:endParaRPr lang="en-IN" b="1" u="sng"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452315" y="1349252"/>
            <a:ext cx="10720309" cy="5140447"/>
          </a:xfrm>
          <a:prstGeom prst="rect">
            <a:avLst/>
          </a:prstGeom>
        </p:spPr>
      </p:pic>
    </p:spTree>
    <p:extLst>
      <p:ext uri="{BB962C8B-B14F-4D97-AF65-F5344CB8AC3E}">
        <p14:creationId xmlns:p14="http://schemas.microsoft.com/office/powerpoint/2010/main" val="162012217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2636" y="1244600"/>
            <a:ext cx="7023964" cy="5396791"/>
          </a:xfrm>
          <a:prstGeom prst="rect">
            <a:avLst/>
          </a:prstGeom>
        </p:spPr>
      </p:pic>
      <p:sp>
        <p:nvSpPr>
          <p:cNvPr id="4" name="Title 1"/>
          <p:cNvSpPr txBox="1">
            <a:spLocks/>
          </p:cNvSpPr>
          <p:nvPr/>
        </p:nvSpPr>
        <p:spPr>
          <a:xfrm>
            <a:off x="228713" y="231643"/>
            <a:ext cx="9734881" cy="5273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smtClean="0">
                <a:latin typeface="Arial" panose="020B0604020202020204" pitchFamily="34" charset="0"/>
                <a:cs typeface="Arial" panose="020B0604020202020204" pitchFamily="34" charset="0"/>
              </a:rPr>
              <a:t>Service nodeport</a:t>
            </a:r>
            <a:endParaRPr lang="en-IN" b="1" u="sng" dirty="0">
              <a:latin typeface="Arial" panose="020B0604020202020204" pitchFamily="34" charset="0"/>
              <a:cs typeface="Arial" panose="020B0604020202020204" pitchFamily="34" charset="0"/>
            </a:endParaRPr>
          </a:p>
        </p:txBody>
      </p:sp>
      <p:sp>
        <p:nvSpPr>
          <p:cNvPr id="5" name="TextBox 4"/>
          <p:cNvSpPr txBox="1"/>
          <p:nvPr/>
        </p:nvSpPr>
        <p:spPr>
          <a:xfrm>
            <a:off x="7086600" y="1872762"/>
            <a:ext cx="5037992" cy="2339102"/>
          </a:xfrm>
          <a:prstGeom prst="rect">
            <a:avLst/>
          </a:prstGeom>
          <a:noFill/>
        </p:spPr>
        <p:txBody>
          <a:bodyPr wrap="square" rtlCol="0">
            <a:spAutoFit/>
          </a:bodyPr>
          <a:lstStyle/>
          <a:p>
            <a:r>
              <a:rPr lang="en-IN" sz="2000" b="1" dirty="0" smtClean="0">
                <a:latin typeface="Arial" panose="020B0604020202020204" pitchFamily="34" charset="0"/>
                <a:cs typeface="Arial" panose="020B0604020202020204" pitchFamily="34" charset="0"/>
              </a:rPr>
              <a:t>Downsides</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You can only have one service per port.</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You can only use ports 30000 to 32767.</a:t>
            </a:r>
          </a:p>
          <a:p>
            <a:pPr marL="285750" indent="-285750">
              <a:buFont typeface="Arial" panose="020B0604020202020204" pitchFamily="34" charset="0"/>
              <a:buChar char="•"/>
            </a:pPr>
            <a:endParaRPr lang="en-IN"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smtClean="0">
                <a:latin typeface="Arial" panose="020B0604020202020204" pitchFamily="34" charset="0"/>
                <a:cs typeface="Arial" panose="020B0604020202020204" pitchFamily="34" charset="0"/>
              </a:rPr>
              <a:t>If you node/</a:t>
            </a:r>
            <a:r>
              <a:rPr lang="en-IN" dirty="0" err="1" smtClean="0">
                <a:latin typeface="Arial" panose="020B0604020202020204" pitchFamily="34" charset="0"/>
                <a:cs typeface="Arial" panose="020B0604020202020204" pitchFamily="34" charset="0"/>
              </a:rPr>
              <a:t>vm</a:t>
            </a:r>
            <a:r>
              <a:rPr lang="en-IN" dirty="0" smtClean="0">
                <a:latin typeface="Arial" panose="020B0604020202020204" pitchFamily="34" charset="0"/>
                <a:cs typeface="Arial" panose="020B0604020202020204" pitchFamily="34" charset="0"/>
              </a:rPr>
              <a:t>  IP address change, we will have to change the configuration.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33098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19767</TotalTime>
  <Words>3398</Words>
  <Application>Microsoft Office PowerPoint</Application>
  <PresentationFormat>Widescreen</PresentationFormat>
  <Paragraphs>539</Paragraphs>
  <Slides>149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149</vt:i4>
      </vt:variant>
    </vt:vector>
  </HeadingPairs>
  <TitlesOfParts>
    <vt:vector size="162" baseType="lpstr">
      <vt:lpstr>Arial</vt:lpstr>
      <vt:lpstr>Arial</vt:lpstr>
      <vt:lpstr>Arial Rounded MT Bold</vt:lpstr>
      <vt:lpstr>Bebas Neue</vt:lpstr>
      <vt:lpstr>Bookman Old Style</vt:lpstr>
      <vt:lpstr>Calibri</vt:lpstr>
      <vt:lpstr>Calibri Light</vt:lpstr>
      <vt:lpstr>Cooper Black</vt:lpstr>
      <vt:lpstr>Helvetica Neue</vt:lpstr>
      <vt:lpstr>Open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anshuman hota</dc:creator>
  <cp:lastModifiedBy>anshuman hota</cp:lastModifiedBy>
  <cp:revision>181</cp:revision>
  <dcterms:created xsi:type="dcterms:W3CDTF">2022-05-16T14:52:17Z</dcterms:created>
  <dcterms:modified xsi:type="dcterms:W3CDTF">2022-11-10T02:09:13Z</dcterms:modified>
</cp:coreProperties>
</file>